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35"/>
  </p:notesMasterIdLst>
  <p:sldIdLst>
    <p:sldId id="256" r:id="rId2"/>
    <p:sldId id="271" r:id="rId3"/>
    <p:sldId id="260" r:id="rId4"/>
    <p:sldId id="257" r:id="rId5"/>
    <p:sldId id="259" r:id="rId6"/>
    <p:sldId id="261" r:id="rId7"/>
    <p:sldId id="262" r:id="rId8"/>
    <p:sldId id="279" r:id="rId9"/>
    <p:sldId id="278" r:id="rId10"/>
    <p:sldId id="272" r:id="rId11"/>
    <p:sldId id="273" r:id="rId12"/>
    <p:sldId id="280" r:id="rId13"/>
    <p:sldId id="274" r:id="rId14"/>
    <p:sldId id="275" r:id="rId15"/>
    <p:sldId id="281" r:id="rId16"/>
    <p:sldId id="276" r:id="rId17"/>
    <p:sldId id="277" r:id="rId18"/>
    <p:sldId id="282" r:id="rId19"/>
    <p:sldId id="283" r:id="rId20"/>
    <p:sldId id="266" r:id="rId21"/>
    <p:sldId id="267" r:id="rId22"/>
    <p:sldId id="268" r:id="rId23"/>
    <p:sldId id="270" r:id="rId24"/>
    <p:sldId id="292" r:id="rId25"/>
    <p:sldId id="284" r:id="rId26"/>
    <p:sldId id="286" r:id="rId27"/>
    <p:sldId id="287" r:id="rId28"/>
    <p:sldId id="288" r:id="rId29"/>
    <p:sldId id="289" r:id="rId30"/>
    <p:sldId id="290" r:id="rId31"/>
    <p:sldId id="291" r:id="rId32"/>
    <p:sldId id="293" r:id="rId33"/>
    <p:sldId id="26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98" autoAdjust="0"/>
    <p:restoredTop sz="94660"/>
  </p:normalViewPr>
  <p:slideViewPr>
    <p:cSldViewPr snapToGrid="0">
      <p:cViewPr varScale="1">
        <p:scale>
          <a:sx n="77" d="100"/>
          <a:sy n="77" d="100"/>
        </p:scale>
        <p:origin x="-110"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944B27-D39F-41D9-A2E0-7E4F0BA9D746}" type="doc">
      <dgm:prSet loTypeId="urn:microsoft.com/office/officeart/2008/layout/LinedList" loCatId="list" qsTypeId="urn:microsoft.com/office/officeart/2005/8/quickstyle/simple5" qsCatId="simple" csTypeId="urn:microsoft.com/office/officeart/2005/8/colors/accent6_2" csCatId="accent6" phldr="1"/>
      <dgm:spPr/>
      <dgm:t>
        <a:bodyPr/>
        <a:lstStyle/>
        <a:p>
          <a:endParaRPr lang="en-US"/>
        </a:p>
      </dgm:t>
    </dgm:pt>
    <dgm:pt modelId="{DACCE3A7-0901-4B8A-9268-E6D78FC6E177}">
      <dgm:prSet/>
      <dgm:spPr/>
      <dgm:t>
        <a:bodyPr/>
        <a:lstStyle/>
        <a:p>
          <a:r>
            <a:rPr lang="en-US"/>
            <a:t>Innovation</a:t>
          </a:r>
        </a:p>
      </dgm:t>
    </dgm:pt>
    <dgm:pt modelId="{609AB709-4FDA-4B82-8736-807CD27D5912}" type="parTrans" cxnId="{25A668A4-DD75-4EA1-A2CD-819E595C19FD}">
      <dgm:prSet/>
      <dgm:spPr/>
      <dgm:t>
        <a:bodyPr/>
        <a:lstStyle/>
        <a:p>
          <a:endParaRPr lang="en-US"/>
        </a:p>
      </dgm:t>
    </dgm:pt>
    <dgm:pt modelId="{CA254F29-4A3E-4278-89CB-AE0BF65199CD}" type="sibTrans" cxnId="{25A668A4-DD75-4EA1-A2CD-819E595C19FD}">
      <dgm:prSet/>
      <dgm:spPr/>
      <dgm:t>
        <a:bodyPr/>
        <a:lstStyle/>
        <a:p>
          <a:endParaRPr lang="en-US"/>
        </a:p>
      </dgm:t>
    </dgm:pt>
    <dgm:pt modelId="{8413484B-3872-4EF3-AD55-28572D65C69A}">
      <dgm:prSet/>
      <dgm:spPr/>
      <dgm:t>
        <a:bodyPr/>
        <a:lstStyle/>
        <a:p>
          <a:r>
            <a:rPr lang="en-US" dirty="0"/>
            <a:t>Health &amp; wellbeing</a:t>
          </a:r>
        </a:p>
      </dgm:t>
    </dgm:pt>
    <dgm:pt modelId="{18E75B70-D48D-4015-A04D-79FC2304C4B4}" type="parTrans" cxnId="{4E42BB12-8393-4CBC-A7FF-ABB865627B50}">
      <dgm:prSet/>
      <dgm:spPr/>
      <dgm:t>
        <a:bodyPr/>
        <a:lstStyle/>
        <a:p>
          <a:endParaRPr lang="en-US"/>
        </a:p>
      </dgm:t>
    </dgm:pt>
    <dgm:pt modelId="{33F0210C-5FC9-4C8F-80B0-11EB38D29048}" type="sibTrans" cxnId="{4E42BB12-8393-4CBC-A7FF-ABB865627B50}">
      <dgm:prSet/>
      <dgm:spPr/>
      <dgm:t>
        <a:bodyPr/>
        <a:lstStyle/>
        <a:p>
          <a:endParaRPr lang="en-US"/>
        </a:p>
      </dgm:t>
    </dgm:pt>
    <dgm:pt modelId="{FF3C2148-1F3C-4980-A253-F1032BC5A1F5}">
      <dgm:prSet/>
      <dgm:spPr/>
      <dgm:t>
        <a:bodyPr/>
        <a:lstStyle/>
        <a:p>
          <a:r>
            <a:rPr lang="en-US"/>
            <a:t>Sustainability</a:t>
          </a:r>
        </a:p>
      </dgm:t>
    </dgm:pt>
    <dgm:pt modelId="{B1DAFD8B-2D99-4BC7-80A9-CBF563A5DBF6}" type="parTrans" cxnId="{D3D9CF9A-1FD5-4B6E-8085-5D2428D18F68}">
      <dgm:prSet/>
      <dgm:spPr/>
      <dgm:t>
        <a:bodyPr/>
        <a:lstStyle/>
        <a:p>
          <a:endParaRPr lang="en-US"/>
        </a:p>
      </dgm:t>
    </dgm:pt>
    <dgm:pt modelId="{299E7F73-DBD3-4218-85D2-231FB4EFDBF1}" type="sibTrans" cxnId="{D3D9CF9A-1FD5-4B6E-8085-5D2428D18F68}">
      <dgm:prSet/>
      <dgm:spPr/>
      <dgm:t>
        <a:bodyPr/>
        <a:lstStyle/>
        <a:p>
          <a:endParaRPr lang="en-US"/>
        </a:p>
      </dgm:t>
    </dgm:pt>
    <dgm:pt modelId="{37479763-1646-49E8-9931-E4BBDD7C63B1}">
      <dgm:prSet/>
      <dgm:spPr/>
      <dgm:t>
        <a:bodyPr/>
        <a:lstStyle/>
        <a:p>
          <a:r>
            <a:rPr lang="en-US"/>
            <a:t>Social cohesion</a:t>
          </a:r>
        </a:p>
      </dgm:t>
    </dgm:pt>
    <dgm:pt modelId="{42C99A70-0A87-4EC5-8BEC-8092F1732C18}" type="parTrans" cxnId="{2F892B75-41C8-4B25-BCEF-3B2FB6D91FD6}">
      <dgm:prSet/>
      <dgm:spPr/>
      <dgm:t>
        <a:bodyPr/>
        <a:lstStyle/>
        <a:p>
          <a:endParaRPr lang="en-US"/>
        </a:p>
      </dgm:t>
    </dgm:pt>
    <dgm:pt modelId="{70A8EAB3-1417-4B08-B4A4-3584D1FD4E7F}" type="sibTrans" cxnId="{2F892B75-41C8-4B25-BCEF-3B2FB6D91FD6}">
      <dgm:prSet/>
      <dgm:spPr/>
      <dgm:t>
        <a:bodyPr/>
        <a:lstStyle/>
        <a:p>
          <a:endParaRPr lang="en-US"/>
        </a:p>
      </dgm:t>
    </dgm:pt>
    <dgm:pt modelId="{A549C8A9-CAF6-4F41-8203-1E3A1381D5DA}">
      <dgm:prSet/>
      <dgm:spPr/>
      <dgm:t>
        <a:bodyPr/>
        <a:lstStyle/>
        <a:p>
          <a:r>
            <a:rPr lang="en-US"/>
            <a:t>New entrepreneurship</a:t>
          </a:r>
        </a:p>
      </dgm:t>
    </dgm:pt>
    <dgm:pt modelId="{6E80C48E-3BE0-45C4-BEF0-4DCCE2297A71}" type="parTrans" cxnId="{3238EBD7-7CF5-40E8-8C53-0739C294CCF9}">
      <dgm:prSet/>
      <dgm:spPr/>
      <dgm:t>
        <a:bodyPr/>
        <a:lstStyle/>
        <a:p>
          <a:endParaRPr lang="en-US"/>
        </a:p>
      </dgm:t>
    </dgm:pt>
    <dgm:pt modelId="{ACC40BC4-6687-437E-9C1D-02CFF31CCFB4}" type="sibTrans" cxnId="{3238EBD7-7CF5-40E8-8C53-0739C294CCF9}">
      <dgm:prSet/>
      <dgm:spPr/>
      <dgm:t>
        <a:bodyPr/>
        <a:lstStyle/>
        <a:p>
          <a:endParaRPr lang="en-US"/>
        </a:p>
      </dgm:t>
    </dgm:pt>
    <dgm:pt modelId="{CD0AC07F-9900-4D65-9760-0EA9CB086A20}">
      <dgm:prSet/>
      <dgm:spPr/>
      <dgm:t>
        <a:bodyPr/>
        <a:lstStyle/>
        <a:p>
          <a:r>
            <a:rPr lang="en-US"/>
            <a:t>Soft power</a:t>
          </a:r>
        </a:p>
      </dgm:t>
    </dgm:pt>
    <dgm:pt modelId="{FFC2D952-BACF-4402-AAC3-C94402B98D93}" type="parTrans" cxnId="{8B1DE568-5A44-43A6-9681-4FF41134A5FA}">
      <dgm:prSet/>
      <dgm:spPr/>
      <dgm:t>
        <a:bodyPr/>
        <a:lstStyle/>
        <a:p>
          <a:endParaRPr lang="en-US"/>
        </a:p>
      </dgm:t>
    </dgm:pt>
    <dgm:pt modelId="{0780E005-780E-4F19-BBCA-A0130085F43D}" type="sibTrans" cxnId="{8B1DE568-5A44-43A6-9681-4FF41134A5FA}">
      <dgm:prSet/>
      <dgm:spPr/>
      <dgm:t>
        <a:bodyPr/>
        <a:lstStyle/>
        <a:p>
          <a:endParaRPr lang="en-US"/>
        </a:p>
      </dgm:t>
    </dgm:pt>
    <dgm:pt modelId="{ACF81D3B-648C-4C81-90FB-47E48868ED27}">
      <dgm:prSet/>
      <dgm:spPr/>
      <dgm:t>
        <a:bodyPr/>
        <a:lstStyle/>
        <a:p>
          <a:r>
            <a:rPr lang="en-US"/>
            <a:t>Local identity</a:t>
          </a:r>
        </a:p>
      </dgm:t>
    </dgm:pt>
    <dgm:pt modelId="{5972C97A-1D35-4A58-9851-25D7B74BF058}" type="parTrans" cxnId="{4FFC2C83-B50C-4CC3-9839-D8DA168A5D2C}">
      <dgm:prSet/>
      <dgm:spPr/>
      <dgm:t>
        <a:bodyPr/>
        <a:lstStyle/>
        <a:p>
          <a:endParaRPr lang="en-US"/>
        </a:p>
      </dgm:t>
    </dgm:pt>
    <dgm:pt modelId="{5AD24BA2-E164-48D3-9ACC-3279FFAFAA26}" type="sibTrans" cxnId="{4FFC2C83-B50C-4CC3-9839-D8DA168A5D2C}">
      <dgm:prSet/>
      <dgm:spPr/>
      <dgm:t>
        <a:bodyPr/>
        <a:lstStyle/>
        <a:p>
          <a:endParaRPr lang="en-US"/>
        </a:p>
      </dgm:t>
    </dgm:pt>
    <dgm:pt modelId="{068AB502-C0BD-4B83-AA6B-7528461B0B7D}">
      <dgm:prSet/>
      <dgm:spPr/>
      <dgm:t>
        <a:bodyPr/>
        <a:lstStyle/>
        <a:p>
          <a:r>
            <a:rPr lang="en-US" dirty="0"/>
            <a:t>Lifelong learning</a:t>
          </a:r>
        </a:p>
      </dgm:t>
    </dgm:pt>
    <dgm:pt modelId="{63B79280-5013-4AE0-9AAB-CF6EDB8FB08C}" type="parTrans" cxnId="{397D8204-E351-4193-95E1-B3AD9EEE86FD}">
      <dgm:prSet/>
      <dgm:spPr/>
      <dgm:t>
        <a:bodyPr/>
        <a:lstStyle/>
        <a:p>
          <a:endParaRPr lang="en-US"/>
        </a:p>
      </dgm:t>
    </dgm:pt>
    <dgm:pt modelId="{96DF0C1B-B759-4D49-81DE-CC30F8312430}" type="sibTrans" cxnId="{397D8204-E351-4193-95E1-B3AD9EEE86FD}">
      <dgm:prSet/>
      <dgm:spPr/>
      <dgm:t>
        <a:bodyPr/>
        <a:lstStyle/>
        <a:p>
          <a:endParaRPr lang="en-US"/>
        </a:p>
      </dgm:t>
    </dgm:pt>
    <dgm:pt modelId="{1BB71E75-461F-DF48-AFE1-0348146986BB}" type="pres">
      <dgm:prSet presAssocID="{55944B27-D39F-41D9-A2E0-7E4F0BA9D746}" presName="vert0" presStyleCnt="0">
        <dgm:presLayoutVars>
          <dgm:dir/>
          <dgm:animOne val="branch"/>
          <dgm:animLvl val="lvl"/>
        </dgm:presLayoutVars>
      </dgm:prSet>
      <dgm:spPr/>
      <dgm:t>
        <a:bodyPr/>
        <a:lstStyle/>
        <a:p>
          <a:endParaRPr lang="da-DK"/>
        </a:p>
      </dgm:t>
    </dgm:pt>
    <dgm:pt modelId="{5424365E-AC7D-5A47-B1FD-A402493D3EBF}" type="pres">
      <dgm:prSet presAssocID="{DACCE3A7-0901-4B8A-9268-E6D78FC6E177}" presName="thickLine" presStyleLbl="alignNode1" presStyleIdx="0" presStyleCnt="8"/>
      <dgm:spPr/>
    </dgm:pt>
    <dgm:pt modelId="{8865FD5B-124F-0F4B-9D12-D7B34AD19BE2}" type="pres">
      <dgm:prSet presAssocID="{DACCE3A7-0901-4B8A-9268-E6D78FC6E177}" presName="horz1" presStyleCnt="0"/>
      <dgm:spPr/>
    </dgm:pt>
    <dgm:pt modelId="{A7DCE3D8-5048-6D42-B4DD-6A70D3100431}" type="pres">
      <dgm:prSet presAssocID="{DACCE3A7-0901-4B8A-9268-E6D78FC6E177}" presName="tx1" presStyleLbl="revTx" presStyleIdx="0" presStyleCnt="8"/>
      <dgm:spPr/>
      <dgm:t>
        <a:bodyPr/>
        <a:lstStyle/>
        <a:p>
          <a:endParaRPr lang="da-DK"/>
        </a:p>
      </dgm:t>
    </dgm:pt>
    <dgm:pt modelId="{06075BCD-1AEB-1545-AE89-1C33FF7E6328}" type="pres">
      <dgm:prSet presAssocID="{DACCE3A7-0901-4B8A-9268-E6D78FC6E177}" presName="vert1" presStyleCnt="0"/>
      <dgm:spPr/>
    </dgm:pt>
    <dgm:pt modelId="{7D0BE3EF-59A9-214D-A791-206E5E3201BB}" type="pres">
      <dgm:prSet presAssocID="{8413484B-3872-4EF3-AD55-28572D65C69A}" presName="thickLine" presStyleLbl="alignNode1" presStyleIdx="1" presStyleCnt="8"/>
      <dgm:spPr/>
    </dgm:pt>
    <dgm:pt modelId="{22C2405D-BBAA-9B4F-AD5E-A741CDEABB1F}" type="pres">
      <dgm:prSet presAssocID="{8413484B-3872-4EF3-AD55-28572D65C69A}" presName="horz1" presStyleCnt="0"/>
      <dgm:spPr/>
    </dgm:pt>
    <dgm:pt modelId="{B36C3C2B-5DE3-154A-9C76-E85970C227F3}" type="pres">
      <dgm:prSet presAssocID="{8413484B-3872-4EF3-AD55-28572D65C69A}" presName="tx1" presStyleLbl="revTx" presStyleIdx="1" presStyleCnt="8"/>
      <dgm:spPr/>
      <dgm:t>
        <a:bodyPr/>
        <a:lstStyle/>
        <a:p>
          <a:endParaRPr lang="da-DK"/>
        </a:p>
      </dgm:t>
    </dgm:pt>
    <dgm:pt modelId="{6835D191-79ED-3C44-BEC1-390CEA5A5486}" type="pres">
      <dgm:prSet presAssocID="{8413484B-3872-4EF3-AD55-28572D65C69A}" presName="vert1" presStyleCnt="0"/>
      <dgm:spPr/>
    </dgm:pt>
    <dgm:pt modelId="{4086BF9E-9D7A-1448-9559-3F7870A0AA0A}" type="pres">
      <dgm:prSet presAssocID="{FF3C2148-1F3C-4980-A253-F1032BC5A1F5}" presName="thickLine" presStyleLbl="alignNode1" presStyleIdx="2" presStyleCnt="8"/>
      <dgm:spPr/>
    </dgm:pt>
    <dgm:pt modelId="{326B1D88-0085-8A44-98D9-FB2E18BF432F}" type="pres">
      <dgm:prSet presAssocID="{FF3C2148-1F3C-4980-A253-F1032BC5A1F5}" presName="horz1" presStyleCnt="0"/>
      <dgm:spPr/>
    </dgm:pt>
    <dgm:pt modelId="{3F062D10-2D03-0742-BA48-2B84E0AEECB5}" type="pres">
      <dgm:prSet presAssocID="{FF3C2148-1F3C-4980-A253-F1032BC5A1F5}" presName="tx1" presStyleLbl="revTx" presStyleIdx="2" presStyleCnt="8"/>
      <dgm:spPr/>
      <dgm:t>
        <a:bodyPr/>
        <a:lstStyle/>
        <a:p>
          <a:endParaRPr lang="da-DK"/>
        </a:p>
      </dgm:t>
    </dgm:pt>
    <dgm:pt modelId="{1D440330-F7B2-2F4A-A88E-20C69513A06B}" type="pres">
      <dgm:prSet presAssocID="{FF3C2148-1F3C-4980-A253-F1032BC5A1F5}" presName="vert1" presStyleCnt="0"/>
      <dgm:spPr/>
    </dgm:pt>
    <dgm:pt modelId="{46CC1761-9557-D045-8B7D-86FFF4DA6D38}" type="pres">
      <dgm:prSet presAssocID="{37479763-1646-49E8-9931-E4BBDD7C63B1}" presName="thickLine" presStyleLbl="alignNode1" presStyleIdx="3" presStyleCnt="8"/>
      <dgm:spPr/>
    </dgm:pt>
    <dgm:pt modelId="{8DA63E00-CB60-0848-97C3-55886E66C98F}" type="pres">
      <dgm:prSet presAssocID="{37479763-1646-49E8-9931-E4BBDD7C63B1}" presName="horz1" presStyleCnt="0"/>
      <dgm:spPr/>
    </dgm:pt>
    <dgm:pt modelId="{3570C9D6-CE56-3643-B5B5-4C9FB22AECE0}" type="pres">
      <dgm:prSet presAssocID="{37479763-1646-49E8-9931-E4BBDD7C63B1}" presName="tx1" presStyleLbl="revTx" presStyleIdx="3" presStyleCnt="8"/>
      <dgm:spPr/>
      <dgm:t>
        <a:bodyPr/>
        <a:lstStyle/>
        <a:p>
          <a:endParaRPr lang="da-DK"/>
        </a:p>
      </dgm:t>
    </dgm:pt>
    <dgm:pt modelId="{4995BB06-54F3-ED41-853E-84D6BC643813}" type="pres">
      <dgm:prSet presAssocID="{37479763-1646-49E8-9931-E4BBDD7C63B1}" presName="vert1" presStyleCnt="0"/>
      <dgm:spPr/>
    </dgm:pt>
    <dgm:pt modelId="{B864AB30-F1CF-A94F-A659-D8557596EB7D}" type="pres">
      <dgm:prSet presAssocID="{A549C8A9-CAF6-4F41-8203-1E3A1381D5DA}" presName="thickLine" presStyleLbl="alignNode1" presStyleIdx="4" presStyleCnt="8"/>
      <dgm:spPr/>
    </dgm:pt>
    <dgm:pt modelId="{82A9DE39-61C1-3647-8CAF-0B0034DFE52A}" type="pres">
      <dgm:prSet presAssocID="{A549C8A9-CAF6-4F41-8203-1E3A1381D5DA}" presName="horz1" presStyleCnt="0"/>
      <dgm:spPr/>
    </dgm:pt>
    <dgm:pt modelId="{81C778B5-AADC-0A48-AF0B-48B80D526FB7}" type="pres">
      <dgm:prSet presAssocID="{A549C8A9-CAF6-4F41-8203-1E3A1381D5DA}" presName="tx1" presStyleLbl="revTx" presStyleIdx="4" presStyleCnt="8"/>
      <dgm:spPr/>
      <dgm:t>
        <a:bodyPr/>
        <a:lstStyle/>
        <a:p>
          <a:endParaRPr lang="da-DK"/>
        </a:p>
      </dgm:t>
    </dgm:pt>
    <dgm:pt modelId="{B644F99C-01CF-D743-91F9-AC5A3E5C8E4E}" type="pres">
      <dgm:prSet presAssocID="{A549C8A9-CAF6-4F41-8203-1E3A1381D5DA}" presName="vert1" presStyleCnt="0"/>
      <dgm:spPr/>
    </dgm:pt>
    <dgm:pt modelId="{E63BAB22-A07A-1642-A940-D2F15680FB8E}" type="pres">
      <dgm:prSet presAssocID="{CD0AC07F-9900-4D65-9760-0EA9CB086A20}" presName="thickLine" presStyleLbl="alignNode1" presStyleIdx="5" presStyleCnt="8"/>
      <dgm:spPr/>
    </dgm:pt>
    <dgm:pt modelId="{90563ADD-0C31-CE48-BC00-0E36B373F133}" type="pres">
      <dgm:prSet presAssocID="{CD0AC07F-9900-4D65-9760-0EA9CB086A20}" presName="horz1" presStyleCnt="0"/>
      <dgm:spPr/>
    </dgm:pt>
    <dgm:pt modelId="{7FF8CBA9-7070-F84A-BC70-5DDFE0985B86}" type="pres">
      <dgm:prSet presAssocID="{CD0AC07F-9900-4D65-9760-0EA9CB086A20}" presName="tx1" presStyleLbl="revTx" presStyleIdx="5" presStyleCnt="8"/>
      <dgm:spPr/>
      <dgm:t>
        <a:bodyPr/>
        <a:lstStyle/>
        <a:p>
          <a:endParaRPr lang="da-DK"/>
        </a:p>
      </dgm:t>
    </dgm:pt>
    <dgm:pt modelId="{A5E4B3F6-559C-7E4D-8765-B2AC6DA925A8}" type="pres">
      <dgm:prSet presAssocID="{CD0AC07F-9900-4D65-9760-0EA9CB086A20}" presName="vert1" presStyleCnt="0"/>
      <dgm:spPr/>
    </dgm:pt>
    <dgm:pt modelId="{449D3DC0-DE87-B44E-9241-1A98C0F51C19}" type="pres">
      <dgm:prSet presAssocID="{ACF81D3B-648C-4C81-90FB-47E48868ED27}" presName="thickLine" presStyleLbl="alignNode1" presStyleIdx="6" presStyleCnt="8"/>
      <dgm:spPr/>
    </dgm:pt>
    <dgm:pt modelId="{606188C7-0657-074D-A91B-CCC12DB041A8}" type="pres">
      <dgm:prSet presAssocID="{ACF81D3B-648C-4C81-90FB-47E48868ED27}" presName="horz1" presStyleCnt="0"/>
      <dgm:spPr/>
    </dgm:pt>
    <dgm:pt modelId="{7089850E-3D94-7C40-BC47-944D5F229441}" type="pres">
      <dgm:prSet presAssocID="{ACF81D3B-648C-4C81-90FB-47E48868ED27}" presName="tx1" presStyleLbl="revTx" presStyleIdx="6" presStyleCnt="8"/>
      <dgm:spPr/>
      <dgm:t>
        <a:bodyPr/>
        <a:lstStyle/>
        <a:p>
          <a:endParaRPr lang="da-DK"/>
        </a:p>
      </dgm:t>
    </dgm:pt>
    <dgm:pt modelId="{8C69E7D8-E2D6-494E-9261-B47C1E67F526}" type="pres">
      <dgm:prSet presAssocID="{ACF81D3B-648C-4C81-90FB-47E48868ED27}" presName="vert1" presStyleCnt="0"/>
      <dgm:spPr/>
    </dgm:pt>
    <dgm:pt modelId="{A0A82106-9BE4-CD48-8517-856C5A89479F}" type="pres">
      <dgm:prSet presAssocID="{068AB502-C0BD-4B83-AA6B-7528461B0B7D}" presName="thickLine" presStyleLbl="alignNode1" presStyleIdx="7" presStyleCnt="8"/>
      <dgm:spPr/>
    </dgm:pt>
    <dgm:pt modelId="{D5D6B56A-4FF1-5546-809B-70951FB093CB}" type="pres">
      <dgm:prSet presAssocID="{068AB502-C0BD-4B83-AA6B-7528461B0B7D}" presName="horz1" presStyleCnt="0"/>
      <dgm:spPr/>
    </dgm:pt>
    <dgm:pt modelId="{E8A887EB-9E7D-7A4C-8FEE-2F1F8D21052B}" type="pres">
      <dgm:prSet presAssocID="{068AB502-C0BD-4B83-AA6B-7528461B0B7D}" presName="tx1" presStyleLbl="revTx" presStyleIdx="7" presStyleCnt="8"/>
      <dgm:spPr/>
      <dgm:t>
        <a:bodyPr/>
        <a:lstStyle/>
        <a:p>
          <a:endParaRPr lang="da-DK"/>
        </a:p>
      </dgm:t>
    </dgm:pt>
    <dgm:pt modelId="{FD725C38-0924-C34A-B09A-43F9CDA43FEF}" type="pres">
      <dgm:prSet presAssocID="{068AB502-C0BD-4B83-AA6B-7528461B0B7D}" presName="vert1" presStyleCnt="0"/>
      <dgm:spPr/>
    </dgm:pt>
  </dgm:ptLst>
  <dgm:cxnLst>
    <dgm:cxn modelId="{4E42BB12-8393-4CBC-A7FF-ABB865627B50}" srcId="{55944B27-D39F-41D9-A2E0-7E4F0BA9D746}" destId="{8413484B-3872-4EF3-AD55-28572D65C69A}" srcOrd="1" destOrd="0" parTransId="{18E75B70-D48D-4015-A04D-79FC2304C4B4}" sibTransId="{33F0210C-5FC9-4C8F-80B0-11EB38D29048}"/>
    <dgm:cxn modelId="{D3D9CF9A-1FD5-4B6E-8085-5D2428D18F68}" srcId="{55944B27-D39F-41D9-A2E0-7E4F0BA9D746}" destId="{FF3C2148-1F3C-4980-A253-F1032BC5A1F5}" srcOrd="2" destOrd="0" parTransId="{B1DAFD8B-2D99-4BC7-80A9-CBF563A5DBF6}" sibTransId="{299E7F73-DBD3-4218-85D2-231FB4EFDBF1}"/>
    <dgm:cxn modelId="{2226F7EF-9D21-004E-8042-F1091C633DB2}" type="presOf" srcId="{068AB502-C0BD-4B83-AA6B-7528461B0B7D}" destId="{E8A887EB-9E7D-7A4C-8FEE-2F1F8D21052B}" srcOrd="0" destOrd="0" presId="urn:microsoft.com/office/officeart/2008/layout/LinedList"/>
    <dgm:cxn modelId="{C01B301A-6F92-0D47-9890-F0A2B2137E97}" type="presOf" srcId="{DACCE3A7-0901-4B8A-9268-E6D78FC6E177}" destId="{A7DCE3D8-5048-6D42-B4DD-6A70D3100431}" srcOrd="0" destOrd="0" presId="urn:microsoft.com/office/officeart/2008/layout/LinedList"/>
    <dgm:cxn modelId="{B6170BDF-E0F7-6C45-A1AA-F9EE19A52750}" type="presOf" srcId="{CD0AC07F-9900-4D65-9760-0EA9CB086A20}" destId="{7FF8CBA9-7070-F84A-BC70-5DDFE0985B86}" srcOrd="0" destOrd="0" presId="urn:microsoft.com/office/officeart/2008/layout/LinedList"/>
    <dgm:cxn modelId="{25A668A4-DD75-4EA1-A2CD-819E595C19FD}" srcId="{55944B27-D39F-41D9-A2E0-7E4F0BA9D746}" destId="{DACCE3A7-0901-4B8A-9268-E6D78FC6E177}" srcOrd="0" destOrd="0" parTransId="{609AB709-4FDA-4B82-8736-807CD27D5912}" sibTransId="{CA254F29-4A3E-4278-89CB-AE0BF65199CD}"/>
    <dgm:cxn modelId="{48CAED2F-8C2E-4045-BEC4-DF6126738091}" type="presOf" srcId="{A549C8A9-CAF6-4F41-8203-1E3A1381D5DA}" destId="{81C778B5-AADC-0A48-AF0B-48B80D526FB7}" srcOrd="0" destOrd="0" presId="urn:microsoft.com/office/officeart/2008/layout/LinedList"/>
    <dgm:cxn modelId="{3238EBD7-7CF5-40E8-8C53-0739C294CCF9}" srcId="{55944B27-D39F-41D9-A2E0-7E4F0BA9D746}" destId="{A549C8A9-CAF6-4F41-8203-1E3A1381D5DA}" srcOrd="4" destOrd="0" parTransId="{6E80C48E-3BE0-45C4-BEF0-4DCCE2297A71}" sibTransId="{ACC40BC4-6687-437E-9C1D-02CFF31CCFB4}"/>
    <dgm:cxn modelId="{291A4E7C-DC4A-D945-B111-79553AD81D80}" type="presOf" srcId="{FF3C2148-1F3C-4980-A253-F1032BC5A1F5}" destId="{3F062D10-2D03-0742-BA48-2B84E0AEECB5}" srcOrd="0" destOrd="0" presId="urn:microsoft.com/office/officeart/2008/layout/LinedList"/>
    <dgm:cxn modelId="{2EEB894F-E036-2540-8C26-2085F1B10067}" type="presOf" srcId="{ACF81D3B-648C-4C81-90FB-47E48868ED27}" destId="{7089850E-3D94-7C40-BC47-944D5F229441}" srcOrd="0" destOrd="0" presId="urn:microsoft.com/office/officeart/2008/layout/LinedList"/>
    <dgm:cxn modelId="{397D8204-E351-4193-95E1-B3AD9EEE86FD}" srcId="{55944B27-D39F-41D9-A2E0-7E4F0BA9D746}" destId="{068AB502-C0BD-4B83-AA6B-7528461B0B7D}" srcOrd="7" destOrd="0" parTransId="{63B79280-5013-4AE0-9AAB-CF6EDB8FB08C}" sibTransId="{96DF0C1B-B759-4D49-81DE-CC30F8312430}"/>
    <dgm:cxn modelId="{4FFC2C83-B50C-4CC3-9839-D8DA168A5D2C}" srcId="{55944B27-D39F-41D9-A2E0-7E4F0BA9D746}" destId="{ACF81D3B-648C-4C81-90FB-47E48868ED27}" srcOrd="6" destOrd="0" parTransId="{5972C97A-1D35-4A58-9851-25D7B74BF058}" sibTransId="{5AD24BA2-E164-48D3-9ACC-3279FFAFAA26}"/>
    <dgm:cxn modelId="{909E9551-4140-2541-AF6F-C5D697C9B6DB}" type="presOf" srcId="{37479763-1646-49E8-9931-E4BBDD7C63B1}" destId="{3570C9D6-CE56-3643-B5B5-4C9FB22AECE0}" srcOrd="0" destOrd="0" presId="urn:microsoft.com/office/officeart/2008/layout/LinedList"/>
    <dgm:cxn modelId="{2F892B75-41C8-4B25-BCEF-3B2FB6D91FD6}" srcId="{55944B27-D39F-41D9-A2E0-7E4F0BA9D746}" destId="{37479763-1646-49E8-9931-E4BBDD7C63B1}" srcOrd="3" destOrd="0" parTransId="{42C99A70-0A87-4EC5-8BEC-8092F1732C18}" sibTransId="{70A8EAB3-1417-4B08-B4A4-3584D1FD4E7F}"/>
    <dgm:cxn modelId="{8B1DE568-5A44-43A6-9681-4FF41134A5FA}" srcId="{55944B27-D39F-41D9-A2E0-7E4F0BA9D746}" destId="{CD0AC07F-9900-4D65-9760-0EA9CB086A20}" srcOrd="5" destOrd="0" parTransId="{FFC2D952-BACF-4402-AAC3-C94402B98D93}" sibTransId="{0780E005-780E-4F19-BBCA-A0130085F43D}"/>
    <dgm:cxn modelId="{A04CDEB7-AEED-0948-9A51-DCC97A5C8CE0}" type="presOf" srcId="{8413484B-3872-4EF3-AD55-28572D65C69A}" destId="{B36C3C2B-5DE3-154A-9C76-E85970C227F3}" srcOrd="0" destOrd="0" presId="urn:microsoft.com/office/officeart/2008/layout/LinedList"/>
    <dgm:cxn modelId="{77B22AC8-16CC-2C47-BF17-3A14D0F3F5CB}" type="presOf" srcId="{55944B27-D39F-41D9-A2E0-7E4F0BA9D746}" destId="{1BB71E75-461F-DF48-AFE1-0348146986BB}" srcOrd="0" destOrd="0" presId="urn:microsoft.com/office/officeart/2008/layout/LinedList"/>
    <dgm:cxn modelId="{0A95CBF7-F84F-B64B-8C30-3AA6681350B9}" type="presParOf" srcId="{1BB71E75-461F-DF48-AFE1-0348146986BB}" destId="{5424365E-AC7D-5A47-B1FD-A402493D3EBF}" srcOrd="0" destOrd="0" presId="urn:microsoft.com/office/officeart/2008/layout/LinedList"/>
    <dgm:cxn modelId="{85B3A903-E44C-7E49-8F5E-788C57A8F737}" type="presParOf" srcId="{1BB71E75-461F-DF48-AFE1-0348146986BB}" destId="{8865FD5B-124F-0F4B-9D12-D7B34AD19BE2}" srcOrd="1" destOrd="0" presId="urn:microsoft.com/office/officeart/2008/layout/LinedList"/>
    <dgm:cxn modelId="{301AF675-EE09-3541-A8A2-4CFDF4C837FA}" type="presParOf" srcId="{8865FD5B-124F-0F4B-9D12-D7B34AD19BE2}" destId="{A7DCE3D8-5048-6D42-B4DD-6A70D3100431}" srcOrd="0" destOrd="0" presId="urn:microsoft.com/office/officeart/2008/layout/LinedList"/>
    <dgm:cxn modelId="{1C76FACB-480A-D543-A889-47FA427E98AC}" type="presParOf" srcId="{8865FD5B-124F-0F4B-9D12-D7B34AD19BE2}" destId="{06075BCD-1AEB-1545-AE89-1C33FF7E6328}" srcOrd="1" destOrd="0" presId="urn:microsoft.com/office/officeart/2008/layout/LinedList"/>
    <dgm:cxn modelId="{25A84035-42A0-E740-994E-9553EEB278DD}" type="presParOf" srcId="{1BB71E75-461F-DF48-AFE1-0348146986BB}" destId="{7D0BE3EF-59A9-214D-A791-206E5E3201BB}" srcOrd="2" destOrd="0" presId="urn:microsoft.com/office/officeart/2008/layout/LinedList"/>
    <dgm:cxn modelId="{28B590D4-3572-D44A-B31C-20281DCD69FF}" type="presParOf" srcId="{1BB71E75-461F-DF48-AFE1-0348146986BB}" destId="{22C2405D-BBAA-9B4F-AD5E-A741CDEABB1F}" srcOrd="3" destOrd="0" presId="urn:microsoft.com/office/officeart/2008/layout/LinedList"/>
    <dgm:cxn modelId="{CB92809F-CE65-094E-AD80-9910EFE0AEBB}" type="presParOf" srcId="{22C2405D-BBAA-9B4F-AD5E-A741CDEABB1F}" destId="{B36C3C2B-5DE3-154A-9C76-E85970C227F3}" srcOrd="0" destOrd="0" presId="urn:microsoft.com/office/officeart/2008/layout/LinedList"/>
    <dgm:cxn modelId="{7313EA69-6D0C-9549-A147-DBAE9967D506}" type="presParOf" srcId="{22C2405D-BBAA-9B4F-AD5E-A741CDEABB1F}" destId="{6835D191-79ED-3C44-BEC1-390CEA5A5486}" srcOrd="1" destOrd="0" presId="urn:microsoft.com/office/officeart/2008/layout/LinedList"/>
    <dgm:cxn modelId="{334D9BD5-AA4B-CD4A-B81A-3ED07CA32A1B}" type="presParOf" srcId="{1BB71E75-461F-DF48-AFE1-0348146986BB}" destId="{4086BF9E-9D7A-1448-9559-3F7870A0AA0A}" srcOrd="4" destOrd="0" presId="urn:microsoft.com/office/officeart/2008/layout/LinedList"/>
    <dgm:cxn modelId="{14495ACB-AE99-E44D-8E34-0C1CEDE82DEE}" type="presParOf" srcId="{1BB71E75-461F-DF48-AFE1-0348146986BB}" destId="{326B1D88-0085-8A44-98D9-FB2E18BF432F}" srcOrd="5" destOrd="0" presId="urn:microsoft.com/office/officeart/2008/layout/LinedList"/>
    <dgm:cxn modelId="{57B60EB8-6501-304B-B077-E8E6364D671F}" type="presParOf" srcId="{326B1D88-0085-8A44-98D9-FB2E18BF432F}" destId="{3F062D10-2D03-0742-BA48-2B84E0AEECB5}" srcOrd="0" destOrd="0" presId="urn:microsoft.com/office/officeart/2008/layout/LinedList"/>
    <dgm:cxn modelId="{3DB74BD3-357B-7944-8397-8525523DD156}" type="presParOf" srcId="{326B1D88-0085-8A44-98D9-FB2E18BF432F}" destId="{1D440330-F7B2-2F4A-A88E-20C69513A06B}" srcOrd="1" destOrd="0" presId="urn:microsoft.com/office/officeart/2008/layout/LinedList"/>
    <dgm:cxn modelId="{9A522A68-2D18-7043-B5A2-081D9AA7C038}" type="presParOf" srcId="{1BB71E75-461F-DF48-AFE1-0348146986BB}" destId="{46CC1761-9557-D045-8B7D-86FFF4DA6D38}" srcOrd="6" destOrd="0" presId="urn:microsoft.com/office/officeart/2008/layout/LinedList"/>
    <dgm:cxn modelId="{670F4FDD-1066-274C-8DDF-7183AFF42647}" type="presParOf" srcId="{1BB71E75-461F-DF48-AFE1-0348146986BB}" destId="{8DA63E00-CB60-0848-97C3-55886E66C98F}" srcOrd="7" destOrd="0" presId="urn:microsoft.com/office/officeart/2008/layout/LinedList"/>
    <dgm:cxn modelId="{F99DC6BD-A740-604B-8586-7676CBC7326E}" type="presParOf" srcId="{8DA63E00-CB60-0848-97C3-55886E66C98F}" destId="{3570C9D6-CE56-3643-B5B5-4C9FB22AECE0}" srcOrd="0" destOrd="0" presId="urn:microsoft.com/office/officeart/2008/layout/LinedList"/>
    <dgm:cxn modelId="{528457EE-EC53-284D-9E1C-7DC1BBBD4931}" type="presParOf" srcId="{8DA63E00-CB60-0848-97C3-55886E66C98F}" destId="{4995BB06-54F3-ED41-853E-84D6BC643813}" srcOrd="1" destOrd="0" presId="urn:microsoft.com/office/officeart/2008/layout/LinedList"/>
    <dgm:cxn modelId="{2C208BE5-6314-5242-AA5F-8808C09A9540}" type="presParOf" srcId="{1BB71E75-461F-DF48-AFE1-0348146986BB}" destId="{B864AB30-F1CF-A94F-A659-D8557596EB7D}" srcOrd="8" destOrd="0" presId="urn:microsoft.com/office/officeart/2008/layout/LinedList"/>
    <dgm:cxn modelId="{FA1D2E4E-3AFC-6545-B802-565CE282364E}" type="presParOf" srcId="{1BB71E75-461F-DF48-AFE1-0348146986BB}" destId="{82A9DE39-61C1-3647-8CAF-0B0034DFE52A}" srcOrd="9" destOrd="0" presId="urn:microsoft.com/office/officeart/2008/layout/LinedList"/>
    <dgm:cxn modelId="{DD4ECDCA-D06B-094B-AC85-A55CB6B5CFB1}" type="presParOf" srcId="{82A9DE39-61C1-3647-8CAF-0B0034DFE52A}" destId="{81C778B5-AADC-0A48-AF0B-48B80D526FB7}" srcOrd="0" destOrd="0" presId="urn:microsoft.com/office/officeart/2008/layout/LinedList"/>
    <dgm:cxn modelId="{4627DDA9-5A0F-DB4A-892A-8E431BAC9A42}" type="presParOf" srcId="{82A9DE39-61C1-3647-8CAF-0B0034DFE52A}" destId="{B644F99C-01CF-D743-91F9-AC5A3E5C8E4E}" srcOrd="1" destOrd="0" presId="urn:microsoft.com/office/officeart/2008/layout/LinedList"/>
    <dgm:cxn modelId="{336EBBAA-58E9-A54D-9F0D-634D467C84FE}" type="presParOf" srcId="{1BB71E75-461F-DF48-AFE1-0348146986BB}" destId="{E63BAB22-A07A-1642-A940-D2F15680FB8E}" srcOrd="10" destOrd="0" presId="urn:microsoft.com/office/officeart/2008/layout/LinedList"/>
    <dgm:cxn modelId="{9A601B3B-6723-6F4B-B510-7181C5303593}" type="presParOf" srcId="{1BB71E75-461F-DF48-AFE1-0348146986BB}" destId="{90563ADD-0C31-CE48-BC00-0E36B373F133}" srcOrd="11" destOrd="0" presId="urn:microsoft.com/office/officeart/2008/layout/LinedList"/>
    <dgm:cxn modelId="{837E894A-65E6-F14E-820C-679B0226A1F3}" type="presParOf" srcId="{90563ADD-0C31-CE48-BC00-0E36B373F133}" destId="{7FF8CBA9-7070-F84A-BC70-5DDFE0985B86}" srcOrd="0" destOrd="0" presId="urn:microsoft.com/office/officeart/2008/layout/LinedList"/>
    <dgm:cxn modelId="{4E1632F3-DC42-E840-86CA-C8409B38FE82}" type="presParOf" srcId="{90563ADD-0C31-CE48-BC00-0E36B373F133}" destId="{A5E4B3F6-559C-7E4D-8765-B2AC6DA925A8}" srcOrd="1" destOrd="0" presId="urn:microsoft.com/office/officeart/2008/layout/LinedList"/>
    <dgm:cxn modelId="{802B0F1D-2603-EC46-A38A-46933D2FA997}" type="presParOf" srcId="{1BB71E75-461F-DF48-AFE1-0348146986BB}" destId="{449D3DC0-DE87-B44E-9241-1A98C0F51C19}" srcOrd="12" destOrd="0" presId="urn:microsoft.com/office/officeart/2008/layout/LinedList"/>
    <dgm:cxn modelId="{CB5ED66D-EBA6-4E4E-A993-676DC51228AA}" type="presParOf" srcId="{1BB71E75-461F-DF48-AFE1-0348146986BB}" destId="{606188C7-0657-074D-A91B-CCC12DB041A8}" srcOrd="13" destOrd="0" presId="urn:microsoft.com/office/officeart/2008/layout/LinedList"/>
    <dgm:cxn modelId="{8BFCE4B3-2175-784E-8133-530602643693}" type="presParOf" srcId="{606188C7-0657-074D-A91B-CCC12DB041A8}" destId="{7089850E-3D94-7C40-BC47-944D5F229441}" srcOrd="0" destOrd="0" presId="urn:microsoft.com/office/officeart/2008/layout/LinedList"/>
    <dgm:cxn modelId="{E2CA6BC2-42E8-064F-8628-0792889BF95B}" type="presParOf" srcId="{606188C7-0657-074D-A91B-CCC12DB041A8}" destId="{8C69E7D8-E2D6-494E-9261-B47C1E67F526}" srcOrd="1" destOrd="0" presId="urn:microsoft.com/office/officeart/2008/layout/LinedList"/>
    <dgm:cxn modelId="{C0EEEFF3-C012-D744-BC23-ADA9B473EC7B}" type="presParOf" srcId="{1BB71E75-461F-DF48-AFE1-0348146986BB}" destId="{A0A82106-9BE4-CD48-8517-856C5A89479F}" srcOrd="14" destOrd="0" presId="urn:microsoft.com/office/officeart/2008/layout/LinedList"/>
    <dgm:cxn modelId="{455F55C2-C934-AF44-8459-FB389CDF283A}" type="presParOf" srcId="{1BB71E75-461F-DF48-AFE1-0348146986BB}" destId="{D5D6B56A-4FF1-5546-809B-70951FB093CB}" srcOrd="15" destOrd="0" presId="urn:microsoft.com/office/officeart/2008/layout/LinedList"/>
    <dgm:cxn modelId="{B2A41A5C-29DA-4E4B-A533-C6269A29E41C}" type="presParOf" srcId="{D5D6B56A-4FF1-5546-809B-70951FB093CB}" destId="{E8A887EB-9E7D-7A4C-8FEE-2F1F8D21052B}" srcOrd="0" destOrd="0" presId="urn:microsoft.com/office/officeart/2008/layout/LinedList"/>
    <dgm:cxn modelId="{8807F01B-F7B5-F845-9B52-6DFE953285E9}" type="presParOf" srcId="{D5D6B56A-4FF1-5546-809B-70951FB093CB}" destId="{FD725C38-0924-C34A-B09A-43F9CDA43FE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4365E-AC7D-5A47-B1FD-A402493D3EBF}">
      <dsp:nvSpPr>
        <dsp:cNvPr id="0" name=""/>
        <dsp:cNvSpPr/>
      </dsp:nvSpPr>
      <dsp:spPr>
        <a:xfrm>
          <a:off x="0" y="0"/>
          <a:ext cx="6269038"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7DCE3D8-5048-6D42-B4DD-6A70D3100431}">
      <dsp:nvSpPr>
        <dsp:cNvPr id="0" name=""/>
        <dsp:cNvSpPr/>
      </dsp:nvSpPr>
      <dsp:spPr>
        <a:xfrm>
          <a:off x="0" y="0"/>
          <a:ext cx="6269038" cy="696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a:t>Innovation</a:t>
          </a:r>
        </a:p>
      </dsp:txBody>
      <dsp:txXfrm>
        <a:off x="0" y="0"/>
        <a:ext cx="6269038" cy="696515"/>
      </dsp:txXfrm>
    </dsp:sp>
    <dsp:sp modelId="{7D0BE3EF-59A9-214D-A791-206E5E3201BB}">
      <dsp:nvSpPr>
        <dsp:cNvPr id="0" name=""/>
        <dsp:cNvSpPr/>
      </dsp:nvSpPr>
      <dsp:spPr>
        <a:xfrm>
          <a:off x="0" y="696515"/>
          <a:ext cx="6269038"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36C3C2B-5DE3-154A-9C76-E85970C227F3}">
      <dsp:nvSpPr>
        <dsp:cNvPr id="0" name=""/>
        <dsp:cNvSpPr/>
      </dsp:nvSpPr>
      <dsp:spPr>
        <a:xfrm>
          <a:off x="0" y="696515"/>
          <a:ext cx="6269038" cy="696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a:t>Health &amp; wellbeing</a:t>
          </a:r>
        </a:p>
      </dsp:txBody>
      <dsp:txXfrm>
        <a:off x="0" y="696515"/>
        <a:ext cx="6269038" cy="696515"/>
      </dsp:txXfrm>
    </dsp:sp>
    <dsp:sp modelId="{4086BF9E-9D7A-1448-9559-3F7870A0AA0A}">
      <dsp:nvSpPr>
        <dsp:cNvPr id="0" name=""/>
        <dsp:cNvSpPr/>
      </dsp:nvSpPr>
      <dsp:spPr>
        <a:xfrm>
          <a:off x="0" y="1393031"/>
          <a:ext cx="6269038"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F062D10-2D03-0742-BA48-2B84E0AEECB5}">
      <dsp:nvSpPr>
        <dsp:cNvPr id="0" name=""/>
        <dsp:cNvSpPr/>
      </dsp:nvSpPr>
      <dsp:spPr>
        <a:xfrm>
          <a:off x="0" y="1393031"/>
          <a:ext cx="6269038" cy="696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a:t>Sustainability</a:t>
          </a:r>
        </a:p>
      </dsp:txBody>
      <dsp:txXfrm>
        <a:off x="0" y="1393031"/>
        <a:ext cx="6269038" cy="696515"/>
      </dsp:txXfrm>
    </dsp:sp>
    <dsp:sp modelId="{46CC1761-9557-D045-8B7D-86FFF4DA6D38}">
      <dsp:nvSpPr>
        <dsp:cNvPr id="0" name=""/>
        <dsp:cNvSpPr/>
      </dsp:nvSpPr>
      <dsp:spPr>
        <a:xfrm>
          <a:off x="0" y="2089546"/>
          <a:ext cx="6269038"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570C9D6-CE56-3643-B5B5-4C9FB22AECE0}">
      <dsp:nvSpPr>
        <dsp:cNvPr id="0" name=""/>
        <dsp:cNvSpPr/>
      </dsp:nvSpPr>
      <dsp:spPr>
        <a:xfrm>
          <a:off x="0" y="2089546"/>
          <a:ext cx="6269038" cy="696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a:t>Social cohesion</a:t>
          </a:r>
        </a:p>
      </dsp:txBody>
      <dsp:txXfrm>
        <a:off x="0" y="2089546"/>
        <a:ext cx="6269038" cy="696515"/>
      </dsp:txXfrm>
    </dsp:sp>
    <dsp:sp modelId="{B864AB30-F1CF-A94F-A659-D8557596EB7D}">
      <dsp:nvSpPr>
        <dsp:cNvPr id="0" name=""/>
        <dsp:cNvSpPr/>
      </dsp:nvSpPr>
      <dsp:spPr>
        <a:xfrm>
          <a:off x="0" y="2786062"/>
          <a:ext cx="6269038"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1C778B5-AADC-0A48-AF0B-48B80D526FB7}">
      <dsp:nvSpPr>
        <dsp:cNvPr id="0" name=""/>
        <dsp:cNvSpPr/>
      </dsp:nvSpPr>
      <dsp:spPr>
        <a:xfrm>
          <a:off x="0" y="2786062"/>
          <a:ext cx="6269038" cy="696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a:t>New entrepreneurship</a:t>
          </a:r>
        </a:p>
      </dsp:txBody>
      <dsp:txXfrm>
        <a:off x="0" y="2786062"/>
        <a:ext cx="6269038" cy="696515"/>
      </dsp:txXfrm>
    </dsp:sp>
    <dsp:sp modelId="{E63BAB22-A07A-1642-A940-D2F15680FB8E}">
      <dsp:nvSpPr>
        <dsp:cNvPr id="0" name=""/>
        <dsp:cNvSpPr/>
      </dsp:nvSpPr>
      <dsp:spPr>
        <a:xfrm>
          <a:off x="0" y="3482578"/>
          <a:ext cx="6269038"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FF8CBA9-7070-F84A-BC70-5DDFE0985B86}">
      <dsp:nvSpPr>
        <dsp:cNvPr id="0" name=""/>
        <dsp:cNvSpPr/>
      </dsp:nvSpPr>
      <dsp:spPr>
        <a:xfrm>
          <a:off x="0" y="3482578"/>
          <a:ext cx="6269038" cy="696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a:t>Soft power</a:t>
          </a:r>
        </a:p>
      </dsp:txBody>
      <dsp:txXfrm>
        <a:off x="0" y="3482578"/>
        <a:ext cx="6269038" cy="696515"/>
      </dsp:txXfrm>
    </dsp:sp>
    <dsp:sp modelId="{449D3DC0-DE87-B44E-9241-1A98C0F51C19}">
      <dsp:nvSpPr>
        <dsp:cNvPr id="0" name=""/>
        <dsp:cNvSpPr/>
      </dsp:nvSpPr>
      <dsp:spPr>
        <a:xfrm>
          <a:off x="0" y="4179093"/>
          <a:ext cx="6269038"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089850E-3D94-7C40-BC47-944D5F229441}">
      <dsp:nvSpPr>
        <dsp:cNvPr id="0" name=""/>
        <dsp:cNvSpPr/>
      </dsp:nvSpPr>
      <dsp:spPr>
        <a:xfrm>
          <a:off x="0" y="4179093"/>
          <a:ext cx="6269038" cy="696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a:t>Local identity</a:t>
          </a:r>
        </a:p>
      </dsp:txBody>
      <dsp:txXfrm>
        <a:off x="0" y="4179093"/>
        <a:ext cx="6269038" cy="696515"/>
      </dsp:txXfrm>
    </dsp:sp>
    <dsp:sp modelId="{A0A82106-9BE4-CD48-8517-856C5A89479F}">
      <dsp:nvSpPr>
        <dsp:cNvPr id="0" name=""/>
        <dsp:cNvSpPr/>
      </dsp:nvSpPr>
      <dsp:spPr>
        <a:xfrm>
          <a:off x="0" y="4875609"/>
          <a:ext cx="6269038"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8A887EB-9E7D-7A4C-8FEE-2F1F8D21052B}">
      <dsp:nvSpPr>
        <dsp:cNvPr id="0" name=""/>
        <dsp:cNvSpPr/>
      </dsp:nvSpPr>
      <dsp:spPr>
        <a:xfrm>
          <a:off x="0" y="4875609"/>
          <a:ext cx="6269038" cy="696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a:t>Lifelong learning</a:t>
          </a:r>
        </a:p>
      </dsp:txBody>
      <dsp:txXfrm>
        <a:off x="0" y="4875609"/>
        <a:ext cx="6269038" cy="69651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C440FA-933D-C145-BD80-0E9B87A75BA8}" type="datetimeFigureOut">
              <a:rPr lang="it-IT" smtClean="0"/>
              <a:t>22/11/2018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17BA2A-BC86-A54A-A5D1-DD8F80FEDC22}" type="slidenum">
              <a:rPr lang="it-IT" smtClean="0"/>
              <a:t>‹nr.›</a:t>
            </a:fld>
            <a:endParaRPr lang="it-IT"/>
          </a:p>
        </p:txBody>
      </p:sp>
    </p:spTree>
    <p:extLst>
      <p:ext uri="{BB962C8B-B14F-4D97-AF65-F5344CB8AC3E}">
        <p14:creationId xmlns:p14="http://schemas.microsoft.com/office/powerpoint/2010/main" val="1265192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stile</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7DE6118-2437-4B30-8E3C-4D2BE6020583}" type="datetimeFigureOut">
              <a:rPr lang="en-US" smtClean="0"/>
              <a:pPr/>
              <a:t>11/22/2018</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69E57DC2-970A-4B3E-BB1C-7A09969E49DF}" type="slidenum">
              <a:rPr lang="en-US" smtClean="0"/>
              <a:pPr/>
              <a:t>‹nr.›</a:t>
            </a:fld>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7DE6118-2437-4B30-8E3C-4D2BE6020583}" type="datetimeFigureOut">
              <a:rPr lang="en-US" smtClean="0"/>
              <a:pPr/>
              <a:t>11/22/2018</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69E57DC2-970A-4B3E-BB1C-7A09969E49DF}" type="slidenum">
              <a:rPr lang="en-US" smtClean="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7DE6118-2437-4B30-8E3C-4D2BE6020583}" type="datetimeFigureOut">
              <a:rPr lang="en-US" smtClean="0"/>
              <a:pPr/>
              <a:t>11/22/2018</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69E57DC2-970A-4B3E-BB1C-7A09969E49DF}" type="slidenum">
              <a:rPr lang="en-US" smtClean="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7DE6118-2437-4B30-8E3C-4D2BE6020583}" type="datetimeFigureOut">
              <a:rPr lang="en-US" smtClean="0"/>
              <a:pPr/>
              <a:t>11/22/2018</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69E57DC2-970A-4B3E-BB1C-7A09969E49DF}" type="slidenum">
              <a:rPr lang="en-US" smtClean="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stile</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87DE6118-2437-4B30-8E3C-4D2BE6020583}" type="datetimeFigureOut">
              <a:rPr lang="en-US" smtClean="0"/>
              <a:pPr/>
              <a:t>11/22/2018</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69E57DC2-970A-4B3E-BB1C-7A09969E49DF}" type="slidenum">
              <a:rPr lang="en-US" smtClean="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7DE6118-2437-4B30-8E3C-4D2BE6020583}" type="datetimeFigureOut">
              <a:rPr lang="en-US" smtClean="0"/>
              <a:pPr/>
              <a:t>11/22/2018</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69E57DC2-970A-4B3E-BB1C-7A09969E49DF}" type="slidenum">
              <a:rPr lang="en-US" smtClean="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stile</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7DE6118-2437-4B30-8E3C-4D2BE6020583}" type="datetimeFigureOut">
              <a:rPr lang="en-US" smtClean="0"/>
              <a:pPr/>
              <a:t>11/22/2018</a:t>
            </a:fld>
            <a:endParaRPr lang="en-US" dirty="0"/>
          </a:p>
        </p:txBody>
      </p:sp>
      <p:sp>
        <p:nvSpPr>
          <p:cNvPr id="8" name="Segnaposto piè di pagina 7"/>
          <p:cNvSpPr>
            <a:spLocks noGrp="1"/>
          </p:cNvSpPr>
          <p:nvPr>
            <p:ph type="ftr" sz="quarter" idx="11"/>
          </p:nvPr>
        </p:nvSpPr>
        <p:spPr/>
        <p:txBody>
          <a:bodyPr/>
          <a:lstStyle/>
          <a:p>
            <a:endParaRPr lang="en-US" dirty="0"/>
          </a:p>
        </p:txBody>
      </p:sp>
      <p:sp>
        <p:nvSpPr>
          <p:cNvPr id="9" name="Segnaposto numero diapositiva 8"/>
          <p:cNvSpPr>
            <a:spLocks noGrp="1"/>
          </p:cNvSpPr>
          <p:nvPr>
            <p:ph type="sldNum" sz="quarter" idx="12"/>
          </p:nvPr>
        </p:nvSpPr>
        <p:spPr/>
        <p:txBody>
          <a:bodyPr/>
          <a:lstStyle/>
          <a:p>
            <a:fld id="{69E57DC2-970A-4B3E-BB1C-7A09969E49DF}" type="slidenum">
              <a:rPr lang="en-US" smtClean="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87DE6118-2437-4B30-8E3C-4D2BE6020583}" type="datetimeFigureOut">
              <a:rPr lang="en-US" smtClean="0"/>
              <a:pPr/>
              <a:t>11/22/2018</a:t>
            </a:fld>
            <a:endParaRPr lang="en-US" dirty="0"/>
          </a:p>
        </p:txBody>
      </p:sp>
      <p:sp>
        <p:nvSpPr>
          <p:cNvPr id="4" name="Segnaposto piè di pagina 3"/>
          <p:cNvSpPr>
            <a:spLocks noGrp="1"/>
          </p:cNvSpPr>
          <p:nvPr>
            <p:ph type="ftr" sz="quarter" idx="11"/>
          </p:nvPr>
        </p:nvSpPr>
        <p:spPr/>
        <p:txBody>
          <a:bodyPr/>
          <a:lstStyle/>
          <a:p>
            <a:endParaRPr lang="en-US" dirty="0"/>
          </a:p>
        </p:txBody>
      </p:sp>
      <p:sp>
        <p:nvSpPr>
          <p:cNvPr id="5" name="Segnaposto numero diapositiva 4"/>
          <p:cNvSpPr>
            <a:spLocks noGrp="1"/>
          </p:cNvSpPr>
          <p:nvPr>
            <p:ph type="sldNum" sz="quarter" idx="12"/>
          </p:nvPr>
        </p:nvSpPr>
        <p:spPr/>
        <p:txBody>
          <a:bodyPr/>
          <a:lstStyle/>
          <a:p>
            <a:fld id="{69E57DC2-970A-4B3E-BB1C-7A09969E49DF}"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7DE6118-2437-4B30-8E3C-4D2BE6020583}" type="datetimeFigureOut">
              <a:rPr lang="en-US" smtClean="0"/>
              <a:pPr/>
              <a:t>11/22/2018</a:t>
            </a:fld>
            <a:endParaRPr lang="en-US" dirty="0"/>
          </a:p>
        </p:txBody>
      </p:sp>
      <p:sp>
        <p:nvSpPr>
          <p:cNvPr id="3" name="Segnaposto piè di pagina 2"/>
          <p:cNvSpPr>
            <a:spLocks noGrp="1"/>
          </p:cNvSpPr>
          <p:nvPr>
            <p:ph type="ftr" sz="quarter" idx="11"/>
          </p:nvPr>
        </p:nvSpPr>
        <p:spPr/>
        <p:txBody>
          <a:bodyPr/>
          <a:lstStyle/>
          <a:p>
            <a:endParaRPr lang="en-US" dirty="0"/>
          </a:p>
        </p:txBody>
      </p:sp>
      <p:sp>
        <p:nvSpPr>
          <p:cNvPr id="4" name="Segnaposto numero diapositiva 3"/>
          <p:cNvSpPr>
            <a:spLocks noGrp="1"/>
          </p:cNvSpPr>
          <p:nvPr>
            <p:ph type="sldNum" sz="quarter" idx="12"/>
          </p:nvPr>
        </p:nvSpPr>
        <p:spPr/>
        <p:txBody>
          <a:bodyPr/>
          <a:lstStyle/>
          <a:p>
            <a:fld id="{69E57DC2-970A-4B3E-BB1C-7A09969E49DF}" type="slidenum">
              <a:rPr lang="en-US" smtClean="0"/>
              <a:pPr/>
              <a:t>‹nr.›</a:t>
            </a:fld>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87DE6118-2437-4B30-8E3C-4D2BE6020583}" type="datetimeFigureOut">
              <a:rPr lang="en-US" smtClean="0"/>
              <a:pPr/>
              <a:t>11/22/2018</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69E57DC2-970A-4B3E-BB1C-7A09969E49DF}" type="slidenum">
              <a:rPr lang="en-US" smtClean="0"/>
              <a:pPr/>
              <a:t>‹nr.›</a:t>
            </a:fld>
            <a:endParaRPr lang="en-US" dirty="0"/>
          </a:p>
        </p:txBody>
      </p:sp>
    </p:spTree>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87DE6118-2437-4B30-8E3C-4D2BE6020583}" type="datetimeFigureOut">
              <a:rPr lang="en-US" smtClean="0"/>
              <a:pPr/>
              <a:t>11/22/2018</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69E57DC2-970A-4B3E-BB1C-7A09969E49DF}" type="slidenum">
              <a:rPr lang="en-US" smtClean="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E6118-2437-4B30-8E3C-4D2BE6020583}" type="datetimeFigureOut">
              <a:rPr lang="en-US" smtClean="0"/>
              <a:pPr/>
              <a:t>11/22/2018</a:t>
            </a:fld>
            <a:endParaRPr lang="en-US"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43124631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8.tiff"/><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0.tiff"/><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CBE1851-2230-47A9-B000-CE9046EA61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999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 id="{23B93832-6514-44F4-849B-5EE2C8A2337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Immagin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2085094"/>
            <a:ext cx="5459470" cy="2688788"/>
          </a:xfrm>
          <a:prstGeom prst="rect">
            <a:avLst/>
          </a:prstGeom>
        </p:spPr>
      </p:pic>
      <p:sp>
        <p:nvSpPr>
          <p:cNvPr id="2" name="Title 1"/>
          <p:cNvSpPr>
            <a:spLocks noGrp="1"/>
          </p:cNvSpPr>
          <p:nvPr>
            <p:ph type="ctrTitle"/>
          </p:nvPr>
        </p:nvSpPr>
        <p:spPr>
          <a:xfrm>
            <a:off x="634276" y="803705"/>
            <a:ext cx="4208656" cy="3034857"/>
          </a:xfrm>
        </p:spPr>
        <p:txBody>
          <a:bodyPr anchor="b">
            <a:normAutofit fontScale="90000"/>
          </a:bodyPr>
          <a:lstStyle/>
          <a:p>
            <a:pPr algn="r"/>
            <a:r>
              <a:rPr lang="en-US" sz="3800" dirty="0">
                <a:solidFill>
                  <a:srgbClr val="FFFFFF"/>
                </a:solidFill>
              </a:rPr>
              <a:t>Museums as a community resource: Citizens empowerment, social inclusion, </a:t>
            </a:r>
            <a:r>
              <a:rPr lang="en-US" sz="3800">
                <a:solidFill>
                  <a:srgbClr val="FFFFFF"/>
                </a:solidFill>
              </a:rPr>
              <a:t>and wellbeing</a:t>
            </a:r>
            <a:endParaRPr lang="en-US" sz="3800" dirty="0">
              <a:solidFill>
                <a:srgbClr val="FFFFFF"/>
              </a:solidFill>
            </a:endParaRPr>
          </a:p>
        </p:txBody>
      </p:sp>
      <p:sp>
        <p:nvSpPr>
          <p:cNvPr id="3" name="Subtitle 2"/>
          <p:cNvSpPr>
            <a:spLocks noGrp="1"/>
          </p:cNvSpPr>
          <p:nvPr>
            <p:ph type="subTitle" idx="1"/>
          </p:nvPr>
        </p:nvSpPr>
        <p:spPr>
          <a:xfrm>
            <a:off x="638921" y="4013165"/>
            <a:ext cx="4204012" cy="2205732"/>
          </a:xfrm>
        </p:spPr>
        <p:txBody>
          <a:bodyPr anchor="t">
            <a:normAutofit/>
          </a:bodyPr>
          <a:lstStyle/>
          <a:p>
            <a:pPr algn="r">
              <a:spcAft>
                <a:spcPts val="600"/>
              </a:spcAft>
            </a:pPr>
            <a:r>
              <a:rPr lang="en-US" sz="1800" b="1" dirty="0">
                <a:solidFill>
                  <a:srgbClr val="FFFFFF"/>
                </a:solidFill>
              </a:rPr>
              <a:t>Pier Luigi Sacco</a:t>
            </a:r>
          </a:p>
          <a:p>
            <a:pPr algn="r">
              <a:spcAft>
                <a:spcPts val="600"/>
              </a:spcAft>
            </a:pPr>
            <a:r>
              <a:rPr lang="en-US" sz="1800" dirty="0">
                <a:solidFill>
                  <a:srgbClr val="FFFFFF"/>
                </a:solidFill>
              </a:rPr>
              <a:t>FBK-IRVAPP Trento</a:t>
            </a:r>
          </a:p>
          <a:p>
            <a:pPr algn="r">
              <a:spcAft>
                <a:spcPts val="600"/>
              </a:spcAft>
            </a:pPr>
            <a:r>
              <a:rPr lang="en-US" sz="1800" dirty="0">
                <a:solidFill>
                  <a:srgbClr val="FFFFFF"/>
                </a:solidFill>
              </a:rPr>
              <a:t>Harvard University</a:t>
            </a:r>
          </a:p>
          <a:p>
            <a:pPr algn="r">
              <a:spcAft>
                <a:spcPts val="600"/>
              </a:spcAft>
            </a:pPr>
            <a:r>
              <a:rPr lang="en-US" sz="1800" dirty="0">
                <a:solidFill>
                  <a:srgbClr val="FFFFFF"/>
                </a:solidFill>
              </a:rPr>
              <a:t>IULM University Milan</a:t>
            </a:r>
          </a:p>
          <a:p>
            <a:pPr algn="r">
              <a:spcAft>
                <a:spcPts val="600"/>
              </a:spcAft>
            </a:pPr>
            <a:r>
              <a:rPr lang="en-US" sz="1800" dirty="0">
                <a:solidFill>
                  <a:srgbClr val="FFFFFF"/>
                </a:solidFill>
              </a:rPr>
              <a:t>European Commission</a:t>
            </a:r>
          </a:p>
        </p:txBody>
      </p:sp>
    </p:spTree>
    <p:extLst>
      <p:ext uri="{BB962C8B-B14F-4D97-AF65-F5344CB8AC3E}">
        <p14:creationId xmlns:p14="http://schemas.microsoft.com/office/powerpoint/2010/main" val="3713392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4373546" cy="6857990"/>
          </a:xfrm>
          <a:prstGeom prst="rect">
            <a:avLst/>
          </a:prstGeom>
        </p:spPr>
      </p:pic>
      <p:sp>
        <p:nvSpPr>
          <p:cNvPr id="2" name="Titolo 1"/>
          <p:cNvSpPr>
            <a:spLocks noGrp="1"/>
          </p:cNvSpPr>
          <p:nvPr>
            <p:ph type="title"/>
          </p:nvPr>
        </p:nvSpPr>
        <p:spPr>
          <a:xfrm>
            <a:off x="5100824" y="685800"/>
            <a:ext cx="6176776" cy="1485900"/>
          </a:xfrm>
        </p:spPr>
        <p:txBody>
          <a:bodyPr>
            <a:normAutofit/>
          </a:bodyPr>
          <a:lstStyle/>
          <a:p>
            <a:r>
              <a:rPr lang="en-US" b="1" dirty="0"/>
              <a:t>Culture 1.0: patronage</a:t>
            </a:r>
            <a:endParaRPr lang="it-IT" b="1" dirty="0"/>
          </a:p>
        </p:txBody>
      </p:sp>
      <p:sp>
        <p:nvSpPr>
          <p:cNvPr id="3" name="Segnaposto contenuto 2"/>
          <p:cNvSpPr>
            <a:spLocks noGrp="1"/>
          </p:cNvSpPr>
          <p:nvPr>
            <p:ph idx="1"/>
          </p:nvPr>
        </p:nvSpPr>
        <p:spPr>
          <a:xfrm>
            <a:off x="5100824" y="2286000"/>
            <a:ext cx="6176776" cy="3581400"/>
          </a:xfrm>
        </p:spPr>
        <p:txBody>
          <a:bodyPr>
            <a:normAutofit/>
          </a:bodyPr>
          <a:lstStyle/>
          <a:p>
            <a:r>
              <a:rPr lang="en-US" sz="1600" dirty="0"/>
              <a:t>The pre-industrial regime: no possibility of organized markets; culture does not produce major economic value added but absorbs it; small, elite audiences that gradually expand as more sophisticated sub-regimes emerge</a:t>
            </a:r>
          </a:p>
          <a:p>
            <a:r>
              <a:rPr lang="en-US" sz="1600" dirty="0"/>
              <a:t>Initially founded on the virtue of </a:t>
            </a:r>
            <a:r>
              <a:rPr lang="en-US" sz="1600" dirty="0" err="1"/>
              <a:t>parsimonia</a:t>
            </a:r>
            <a:r>
              <a:rPr lang="en-US" sz="1600" dirty="0"/>
              <a:t>: emphasis on human cultivation and balance</a:t>
            </a:r>
          </a:p>
          <a:p>
            <a:pPr lvl="1"/>
            <a:r>
              <a:rPr lang="en-US" sz="1600" dirty="0"/>
              <a:t>Classical patronage</a:t>
            </a:r>
          </a:p>
          <a:p>
            <a:pPr lvl="1"/>
            <a:r>
              <a:rPr lang="en-US" sz="1600" dirty="0"/>
              <a:t>Strategic patronage</a:t>
            </a:r>
          </a:p>
          <a:p>
            <a:pPr lvl="1"/>
            <a:r>
              <a:rPr lang="en-US" sz="1600" dirty="0"/>
              <a:t>Public patronage</a:t>
            </a:r>
          </a:p>
          <a:p>
            <a:pPr lvl="1"/>
            <a:r>
              <a:rPr lang="en-US" sz="1600" dirty="0"/>
              <a:t>Committed patronage</a:t>
            </a:r>
          </a:p>
          <a:p>
            <a:pPr lvl="1"/>
            <a:r>
              <a:rPr lang="en-US" sz="1600" dirty="0"/>
              <a:t>Civic patronage</a:t>
            </a:r>
          </a:p>
          <a:p>
            <a:pPr lvl="1"/>
            <a:r>
              <a:rPr lang="en-US" sz="1600" dirty="0"/>
              <a:t>Entrepreneurial patronage</a:t>
            </a:r>
          </a:p>
          <a:p>
            <a:endParaRPr lang="it-IT" sz="1600" dirty="0"/>
          </a:p>
        </p:txBody>
      </p:sp>
    </p:spTree>
    <p:extLst>
      <p:ext uri="{BB962C8B-B14F-4D97-AF65-F5344CB8AC3E}">
        <p14:creationId xmlns:p14="http://schemas.microsoft.com/office/powerpoint/2010/main" val="242046253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536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p:cNvPicPr>
            <a:picLocks noChangeAspect="1"/>
          </p:cNvPicPr>
          <p:nvPr/>
        </p:nvPicPr>
        <p:blipFill rotWithShape="1">
          <a:blip r:embed="rId2" cstate="email">
            <a:extLst>
              <a:ext uri="{28A0092B-C50C-407E-A947-70E740481C1C}">
                <a14:useLocalDpi xmlns:a14="http://schemas.microsoft.com/office/drawing/2010/main"/>
              </a:ext>
            </a:extLst>
          </a:blip>
          <a:srcRect r="-1" b="-1"/>
          <a:stretch/>
        </p:blipFill>
        <p:spPr>
          <a:xfrm>
            <a:off x="327547" y="321733"/>
            <a:ext cx="7058306" cy="4107392"/>
          </a:xfrm>
          <a:prstGeom prst="rect">
            <a:avLst/>
          </a:prstGeom>
        </p:spPr>
      </p:pic>
      <p:sp>
        <p:nvSpPr>
          <p:cNvPr id="2" name="Titolo 1"/>
          <p:cNvSpPr>
            <a:spLocks noGrp="1"/>
          </p:cNvSpPr>
          <p:nvPr>
            <p:ph type="title"/>
          </p:nvPr>
        </p:nvSpPr>
        <p:spPr>
          <a:xfrm>
            <a:off x="524256" y="4767072"/>
            <a:ext cx="6594189" cy="1625210"/>
          </a:xfrm>
        </p:spPr>
        <p:txBody>
          <a:bodyPr>
            <a:normAutofit/>
          </a:bodyPr>
          <a:lstStyle/>
          <a:p>
            <a:pPr algn="r"/>
            <a:r>
              <a:rPr lang="en-US" b="1">
                <a:solidFill>
                  <a:srgbClr val="FFFFFF"/>
                </a:solidFill>
              </a:rPr>
              <a:t>Museums 1.0: </a:t>
            </a:r>
            <a:br>
              <a:rPr lang="en-US" b="1">
                <a:solidFill>
                  <a:srgbClr val="FFFFFF"/>
                </a:solidFill>
              </a:rPr>
            </a:br>
            <a:r>
              <a:rPr lang="en-US" b="1">
                <a:solidFill>
                  <a:srgbClr val="FFFFFF"/>
                </a:solidFill>
              </a:rPr>
              <a:t>temples of knowledge</a:t>
            </a:r>
            <a:endParaRPr lang="it-IT" b="1">
              <a:solidFill>
                <a:srgbClr val="FFFFFF"/>
              </a:solidFill>
            </a:endParaRPr>
          </a:p>
        </p:txBody>
      </p:sp>
      <p:sp>
        <p:nvSpPr>
          <p:cNvPr id="3" name="Segnaposto contenuto 2"/>
          <p:cNvSpPr>
            <a:spLocks noGrp="1"/>
          </p:cNvSpPr>
          <p:nvPr>
            <p:ph idx="1"/>
          </p:nvPr>
        </p:nvSpPr>
        <p:spPr>
          <a:xfrm>
            <a:off x="8029319" y="917725"/>
            <a:ext cx="3424739" cy="4852362"/>
          </a:xfrm>
        </p:spPr>
        <p:txBody>
          <a:bodyPr anchor="ctr">
            <a:normAutofit/>
          </a:bodyPr>
          <a:lstStyle/>
          <a:p>
            <a:r>
              <a:rPr lang="en-US" sz="1700">
                <a:solidFill>
                  <a:srgbClr val="FFFFFF"/>
                </a:solidFill>
              </a:rPr>
              <a:t>In the patronage regime, the museum is mainly focused upon the conservation, development and presentation of its collections</a:t>
            </a:r>
          </a:p>
          <a:p>
            <a:r>
              <a:rPr lang="en-US" sz="1700">
                <a:solidFill>
                  <a:srgbClr val="FFFFFF"/>
                </a:solidFill>
              </a:rPr>
              <a:t>The creation of value is connected to the strengthening and cultivation of the museum audience, and to the transfer of knowledge and competences that this implies</a:t>
            </a:r>
          </a:p>
          <a:p>
            <a:r>
              <a:rPr lang="en-US" sz="1700">
                <a:solidFill>
                  <a:srgbClr val="FFFFFF"/>
                </a:solidFill>
              </a:rPr>
              <a:t>Economic sustainability concerns are seen as an interference with the pursuit of the mission of the museum, and the very goal of patronage is that of freeing the museum from the pursuit of activities that are extraneous to its educational mandate</a:t>
            </a:r>
          </a:p>
          <a:p>
            <a:endParaRPr lang="it-IT" sz="1700">
              <a:solidFill>
                <a:srgbClr val="FFFFFF"/>
              </a:solidFill>
            </a:endParaRPr>
          </a:p>
        </p:txBody>
      </p:sp>
    </p:spTree>
    <p:extLst>
      <p:ext uri="{BB962C8B-B14F-4D97-AF65-F5344CB8AC3E}">
        <p14:creationId xmlns:p14="http://schemas.microsoft.com/office/powerpoint/2010/main" val="3320539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6FBDFA86-51D3-4729-B154-7969183728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885216" cy="6858000"/>
          </a:xfrm>
          <a:prstGeom prst="rect">
            <a:avLst/>
          </a:prstGeom>
          <a:solidFill>
            <a:srgbClr val="504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5" name="Immagine 3" descr="images-2.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544017" y="854478"/>
            <a:ext cx="4007904" cy="51490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4" name="Straight Connector 73">
            <a:extLst>
              <a:ext uri="{FF2B5EF4-FFF2-40B4-BE49-F238E27FC236}">
                <a16:creationId xmlns:a16="http://schemas.microsoft.com/office/drawing/2014/main" xmlns="" id="{0F1CE7C6-BE91-42A7-9214-F33FD918C38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3553" name="Titolo 1"/>
          <p:cNvSpPr>
            <a:spLocks noGrp="1"/>
          </p:cNvSpPr>
          <p:nvPr>
            <p:ph type="title"/>
          </p:nvPr>
        </p:nvSpPr>
        <p:spPr>
          <a:xfrm>
            <a:off x="1024129" y="585216"/>
            <a:ext cx="5062511" cy="1499616"/>
          </a:xfrm>
        </p:spPr>
        <p:txBody>
          <a:bodyPr>
            <a:normAutofit/>
          </a:bodyPr>
          <a:lstStyle/>
          <a:p>
            <a:pPr eaLnBrk="1" hangingPunct="1"/>
            <a:r>
              <a:rPr lang="en-US" altLang="en-US" b="1">
                <a:solidFill>
                  <a:srgbClr val="FFFFFF"/>
                </a:solidFill>
              </a:rPr>
              <a:t>The 1.0-2.0 transition</a:t>
            </a:r>
          </a:p>
        </p:txBody>
      </p:sp>
      <p:sp>
        <p:nvSpPr>
          <p:cNvPr id="23554" name="Segnaposto contenuto 2"/>
          <p:cNvSpPr>
            <a:spLocks noGrp="1"/>
          </p:cNvSpPr>
          <p:nvPr>
            <p:ph idx="1"/>
          </p:nvPr>
        </p:nvSpPr>
        <p:spPr>
          <a:xfrm>
            <a:off x="1024129" y="2286000"/>
            <a:ext cx="5081232" cy="3931920"/>
          </a:xfrm>
        </p:spPr>
        <p:txBody>
          <a:bodyPr>
            <a:normAutofit/>
          </a:bodyPr>
          <a:lstStyle/>
          <a:p>
            <a:pPr eaLnBrk="1" hangingPunct="1"/>
            <a:r>
              <a:rPr lang="en-US" altLang="en-US" sz="1800">
                <a:solidFill>
                  <a:srgbClr val="FFFFFF"/>
                </a:solidFill>
              </a:rPr>
              <a:t>Modern cultural markets are created by the concurrent emergence of a wave of technological innovation at the edge between XIX and XX century: modern printing, radio, music recording, photography, cinema</a:t>
            </a:r>
          </a:p>
          <a:p>
            <a:pPr eaLnBrk="1" hangingPunct="1"/>
            <a:r>
              <a:rPr lang="en-US" altLang="en-US" sz="1800">
                <a:solidFill>
                  <a:srgbClr val="FFFFFF"/>
                </a:solidFill>
              </a:rPr>
              <a:t>The fact that for more than one century through the industrial revolution culture is not industrialized, however, creates a permanent frame of mind in Europe according to which culture is un-economical and needs to be subsidized anyway</a:t>
            </a:r>
          </a:p>
          <a:p>
            <a:pPr eaLnBrk="1" hangingPunct="1"/>
            <a:r>
              <a:rPr lang="en-US" altLang="en-US" sz="1800">
                <a:solidFill>
                  <a:srgbClr val="FFFFFF"/>
                </a:solidFill>
              </a:rPr>
              <a:t>The high-brow stigma of patronage makes commercialization of culture problematic to many cultural players and to part of the audiences</a:t>
            </a:r>
          </a:p>
        </p:txBody>
      </p:sp>
    </p:spTree>
    <p:extLst>
      <p:ext uri="{BB962C8B-B14F-4D97-AF65-F5344CB8AC3E}">
        <p14:creationId xmlns:p14="http://schemas.microsoft.com/office/powerpoint/2010/main" val="3490423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303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7547" y="321733"/>
            <a:ext cx="7058306" cy="4107392"/>
          </a:xfrm>
          <a:prstGeom prst="rect">
            <a:avLst/>
          </a:prstGeom>
        </p:spPr>
      </p:pic>
      <p:sp>
        <p:nvSpPr>
          <p:cNvPr id="2" name="Titolo 1"/>
          <p:cNvSpPr>
            <a:spLocks noGrp="1"/>
          </p:cNvSpPr>
          <p:nvPr>
            <p:ph type="title"/>
          </p:nvPr>
        </p:nvSpPr>
        <p:spPr>
          <a:xfrm>
            <a:off x="524256" y="4767072"/>
            <a:ext cx="6594189" cy="1625210"/>
          </a:xfrm>
        </p:spPr>
        <p:txBody>
          <a:bodyPr>
            <a:normAutofit/>
          </a:bodyPr>
          <a:lstStyle/>
          <a:p>
            <a:pPr algn="r"/>
            <a:r>
              <a:rPr lang="en-US" sz="4100" b="1">
                <a:solidFill>
                  <a:srgbClr val="FFFFFF"/>
                </a:solidFill>
              </a:rPr>
              <a:t>Culture 2.0:</a:t>
            </a:r>
            <a:br>
              <a:rPr lang="en-US" sz="4100" b="1">
                <a:solidFill>
                  <a:srgbClr val="FFFFFF"/>
                </a:solidFill>
              </a:rPr>
            </a:br>
            <a:r>
              <a:rPr lang="en-US" sz="4100" b="1">
                <a:solidFill>
                  <a:srgbClr val="FFFFFF"/>
                </a:solidFill>
              </a:rPr>
              <a:t>cultural and creative industries</a:t>
            </a:r>
            <a:endParaRPr lang="it-IT" sz="4100" b="1">
              <a:solidFill>
                <a:srgbClr val="FFFFFF"/>
              </a:solidFill>
            </a:endParaRPr>
          </a:p>
        </p:txBody>
      </p:sp>
      <p:sp>
        <p:nvSpPr>
          <p:cNvPr id="3" name="Segnaposto contenuto 2"/>
          <p:cNvSpPr>
            <a:spLocks noGrp="1"/>
          </p:cNvSpPr>
          <p:nvPr>
            <p:ph idx="1"/>
          </p:nvPr>
        </p:nvSpPr>
        <p:spPr>
          <a:xfrm>
            <a:off x="8029319" y="917725"/>
            <a:ext cx="3424739" cy="4852362"/>
          </a:xfrm>
        </p:spPr>
        <p:txBody>
          <a:bodyPr anchor="ctr">
            <a:normAutofit/>
          </a:bodyPr>
          <a:lstStyle/>
          <a:p>
            <a:r>
              <a:rPr lang="en-US" sz="1600">
                <a:solidFill>
                  <a:srgbClr val="FFFFFF"/>
                </a:solidFill>
              </a:rPr>
              <a:t>With the massive urbanization that follows the industrial revolution, and with the ‘cultural’ industrial revolution that happens at the turn of the XX century, cultural markets can finally emerge</a:t>
            </a:r>
          </a:p>
          <a:p>
            <a:r>
              <a:rPr lang="en-US" sz="1600">
                <a:solidFill>
                  <a:srgbClr val="FFFFFF"/>
                </a:solidFill>
              </a:rPr>
              <a:t>The industrialized forms of culture become profitable, the size of the audience expands dramatically, and culture becomes increasingly linked to entertainment </a:t>
            </a:r>
          </a:p>
          <a:p>
            <a:r>
              <a:rPr lang="en-US" sz="1600">
                <a:solidFill>
                  <a:srgbClr val="FFFFFF"/>
                </a:solidFill>
              </a:rPr>
              <a:t>Emphasis on profitability and audience response:</a:t>
            </a:r>
          </a:p>
          <a:p>
            <a:pPr lvl="1"/>
            <a:r>
              <a:rPr lang="en-US" sz="1600">
                <a:solidFill>
                  <a:srgbClr val="FFFFFF"/>
                </a:solidFill>
              </a:rPr>
              <a:t>Proto-industry</a:t>
            </a:r>
          </a:p>
          <a:p>
            <a:pPr lvl="1"/>
            <a:r>
              <a:rPr lang="en-US" sz="1600">
                <a:solidFill>
                  <a:srgbClr val="FFFFFF"/>
                </a:solidFill>
              </a:rPr>
              <a:t>Mainstream</a:t>
            </a:r>
          </a:p>
          <a:p>
            <a:pPr lvl="1"/>
            <a:r>
              <a:rPr lang="en-US" sz="1600">
                <a:solidFill>
                  <a:srgbClr val="FFFFFF"/>
                </a:solidFill>
              </a:rPr>
              <a:t>Counter-mainstream </a:t>
            </a:r>
          </a:p>
          <a:p>
            <a:pPr lvl="1"/>
            <a:r>
              <a:rPr lang="en-US" sz="1600">
                <a:solidFill>
                  <a:srgbClr val="FFFFFF"/>
                </a:solidFill>
              </a:rPr>
              <a:t>Subcultures</a:t>
            </a:r>
          </a:p>
          <a:p>
            <a:pPr lvl="1"/>
            <a:r>
              <a:rPr lang="en-US" sz="1600">
                <a:solidFill>
                  <a:srgbClr val="FFFFFF"/>
                </a:solidFill>
              </a:rPr>
              <a:t>Fan ecologies</a:t>
            </a:r>
          </a:p>
          <a:p>
            <a:endParaRPr lang="it-IT" sz="1600">
              <a:solidFill>
                <a:srgbClr val="FFFFFF"/>
              </a:solidFill>
            </a:endParaRPr>
          </a:p>
        </p:txBody>
      </p:sp>
    </p:spTree>
    <p:extLst>
      <p:ext uri="{BB962C8B-B14F-4D97-AF65-F5344CB8AC3E}">
        <p14:creationId xmlns:p14="http://schemas.microsoft.com/office/powerpoint/2010/main" val="281463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696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p:cNvPicPr>
            <a:picLocks noChangeAspect="1"/>
          </p:cNvPicPr>
          <p:nvPr/>
        </p:nvPicPr>
        <p:blipFill rotWithShape="1">
          <a:blip r:embed="rId2" cstate="email">
            <a:extLst>
              <a:ext uri="{28A0092B-C50C-407E-A947-70E740481C1C}">
                <a14:useLocalDpi xmlns:a14="http://schemas.microsoft.com/office/drawing/2010/main"/>
              </a:ext>
            </a:extLst>
          </a:blip>
          <a:srcRect r="-1" b="-1"/>
          <a:stretch/>
        </p:blipFill>
        <p:spPr>
          <a:xfrm>
            <a:off x="327547" y="321733"/>
            <a:ext cx="7058306" cy="4107392"/>
          </a:xfrm>
          <a:prstGeom prst="rect">
            <a:avLst/>
          </a:prstGeom>
        </p:spPr>
      </p:pic>
      <p:sp>
        <p:nvSpPr>
          <p:cNvPr id="2" name="Titolo 1"/>
          <p:cNvSpPr>
            <a:spLocks noGrp="1"/>
          </p:cNvSpPr>
          <p:nvPr>
            <p:ph type="title"/>
          </p:nvPr>
        </p:nvSpPr>
        <p:spPr>
          <a:xfrm>
            <a:off x="524256" y="4767072"/>
            <a:ext cx="6594189" cy="1625210"/>
          </a:xfrm>
        </p:spPr>
        <p:txBody>
          <a:bodyPr>
            <a:normAutofit/>
          </a:bodyPr>
          <a:lstStyle/>
          <a:p>
            <a:pPr algn="r"/>
            <a:r>
              <a:rPr lang="en-US" b="1">
                <a:solidFill>
                  <a:srgbClr val="FFFFFF"/>
                </a:solidFill>
              </a:rPr>
              <a:t>Museums 2.0:</a:t>
            </a:r>
            <a:br>
              <a:rPr lang="en-US" b="1">
                <a:solidFill>
                  <a:srgbClr val="FFFFFF"/>
                </a:solidFill>
              </a:rPr>
            </a:br>
            <a:r>
              <a:rPr lang="en-US" b="1">
                <a:solidFill>
                  <a:srgbClr val="FFFFFF"/>
                </a:solidFill>
              </a:rPr>
              <a:t>entertainment machines</a:t>
            </a:r>
            <a:endParaRPr lang="it-IT" b="1">
              <a:solidFill>
                <a:srgbClr val="FFFFFF"/>
              </a:solidFill>
            </a:endParaRPr>
          </a:p>
        </p:txBody>
      </p:sp>
      <p:sp>
        <p:nvSpPr>
          <p:cNvPr id="3" name="Segnaposto contenuto 2"/>
          <p:cNvSpPr>
            <a:spLocks noGrp="1"/>
          </p:cNvSpPr>
          <p:nvPr>
            <p:ph idx="1"/>
          </p:nvPr>
        </p:nvSpPr>
        <p:spPr>
          <a:xfrm>
            <a:off x="8029319" y="917725"/>
            <a:ext cx="3424739" cy="4852362"/>
          </a:xfrm>
        </p:spPr>
        <p:txBody>
          <a:bodyPr anchor="ctr">
            <a:normAutofit/>
          </a:bodyPr>
          <a:lstStyle/>
          <a:p>
            <a:r>
              <a:rPr lang="en-US" sz="1700">
                <a:solidFill>
                  <a:srgbClr val="FFFFFF"/>
                </a:solidFill>
              </a:rPr>
              <a:t>Although the museum cannot be properly ‘industrialized’, there is an increasing expectation that the museum is generating income, is managed efficiently, and contributes to the development of the tourism industry</a:t>
            </a:r>
          </a:p>
          <a:p>
            <a:r>
              <a:rPr lang="en-US" sz="1700">
                <a:solidFill>
                  <a:srgbClr val="FFFFFF"/>
                </a:solidFill>
              </a:rPr>
              <a:t>Economic returns are not seen as an interference in the pursuit of the museum’s mission</a:t>
            </a:r>
          </a:p>
          <a:p>
            <a:r>
              <a:rPr lang="en-US" sz="1700">
                <a:solidFill>
                  <a:srgbClr val="FFFFFF"/>
                </a:solidFill>
              </a:rPr>
              <a:t>Audience response increasingly becomes an explicit success factor and significantly constraints the museum strategies and policies</a:t>
            </a:r>
          </a:p>
          <a:p>
            <a:r>
              <a:rPr lang="en-US" sz="1700">
                <a:solidFill>
                  <a:srgbClr val="FFFFFF"/>
                </a:solidFill>
              </a:rPr>
              <a:t>The  museum environment itself performs a spectacular function</a:t>
            </a:r>
          </a:p>
          <a:p>
            <a:endParaRPr lang="it-IT" sz="1700">
              <a:solidFill>
                <a:srgbClr val="FFFFFF"/>
              </a:solidFill>
            </a:endParaRPr>
          </a:p>
        </p:txBody>
      </p:sp>
    </p:spTree>
    <p:extLst>
      <p:ext uri="{BB962C8B-B14F-4D97-AF65-F5344CB8AC3E}">
        <p14:creationId xmlns:p14="http://schemas.microsoft.com/office/powerpoint/2010/main" val="164287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2" name="Freeform: Shape 71">
            <a:extLst>
              <a:ext uri="{FF2B5EF4-FFF2-40B4-BE49-F238E27FC236}">
                <a16:creationId xmlns:a16="http://schemas.microsoft.com/office/drawing/2014/main" xmlns="" id="{CF62D2A7-8207-488C-9F46-316BA81A16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675" name="Immagine 3" descr="drum-performer-for-apple-logic-pro-10-audio.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3" name="Titolo 1"/>
          <p:cNvSpPr>
            <a:spLocks noGrp="1"/>
          </p:cNvSpPr>
          <p:nvPr>
            <p:ph type="title"/>
          </p:nvPr>
        </p:nvSpPr>
        <p:spPr>
          <a:xfrm>
            <a:off x="762001" y="803325"/>
            <a:ext cx="5314536" cy="1325563"/>
          </a:xfrm>
        </p:spPr>
        <p:txBody>
          <a:bodyPr>
            <a:normAutofit/>
          </a:bodyPr>
          <a:lstStyle/>
          <a:p>
            <a:pPr eaLnBrk="1" hangingPunct="1"/>
            <a:r>
              <a:rPr lang="en-US" altLang="en-US" b="1"/>
              <a:t>The 2.0-3.0 transition</a:t>
            </a:r>
          </a:p>
        </p:txBody>
      </p:sp>
      <p:sp>
        <p:nvSpPr>
          <p:cNvPr id="28674" name="Segnaposto contenuto 2"/>
          <p:cNvSpPr>
            <a:spLocks noGrp="1"/>
          </p:cNvSpPr>
          <p:nvPr>
            <p:ph idx="1"/>
          </p:nvPr>
        </p:nvSpPr>
        <p:spPr>
          <a:xfrm>
            <a:off x="762000" y="2279018"/>
            <a:ext cx="5314543" cy="3375920"/>
          </a:xfrm>
        </p:spPr>
        <p:txBody>
          <a:bodyPr anchor="t">
            <a:normAutofit/>
          </a:bodyPr>
          <a:lstStyle/>
          <a:p>
            <a:pPr eaLnBrk="1" hangingPunct="1"/>
            <a:r>
              <a:rPr lang="en-US" altLang="en-US" sz="1500"/>
              <a:t>We are now witnessing a new regime transition that is driven by two concurrent streams of innovation: digital content production + digital connectivity</a:t>
            </a:r>
          </a:p>
          <a:p>
            <a:pPr eaLnBrk="1" hangingPunct="1"/>
            <a:r>
              <a:rPr lang="en-US" altLang="en-US" sz="1500"/>
              <a:t>Standard digital suites provide people with semi-professional packages that are cheap and easy to learn; with a modest investment they can be upgraded at the professional level</a:t>
            </a:r>
          </a:p>
          <a:p>
            <a:pPr eaLnBrk="1" hangingPunct="1"/>
            <a:r>
              <a:rPr lang="en-US" altLang="en-US" sz="1500"/>
              <a:t>The same packages less than 2 decades ago would have been expensive, would have required bulky hardware and would have been difficult to use</a:t>
            </a:r>
          </a:p>
          <a:p>
            <a:pPr eaLnBrk="1" hangingPunct="1"/>
            <a:r>
              <a:rPr lang="en-US" altLang="en-US" sz="1500"/>
              <a:t>Contents can be distributed almost without mediators to highly segmented and profiled audiences by means of increasingly specialized social media</a:t>
            </a:r>
          </a:p>
        </p:txBody>
      </p:sp>
    </p:spTree>
    <p:extLst>
      <p:ext uri="{BB962C8B-B14F-4D97-AF65-F5344CB8AC3E}">
        <p14:creationId xmlns:p14="http://schemas.microsoft.com/office/powerpoint/2010/main" val="216518658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CF62D2A7-8207-488C-9F46-316BA81A16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2" name="Titolo 1"/>
          <p:cNvSpPr>
            <a:spLocks noGrp="1"/>
          </p:cNvSpPr>
          <p:nvPr>
            <p:ph type="title"/>
          </p:nvPr>
        </p:nvSpPr>
        <p:spPr>
          <a:xfrm>
            <a:off x="762001" y="803325"/>
            <a:ext cx="5314536" cy="1325563"/>
          </a:xfrm>
        </p:spPr>
        <p:txBody>
          <a:bodyPr>
            <a:normAutofit/>
          </a:bodyPr>
          <a:lstStyle/>
          <a:p>
            <a:r>
              <a:rPr lang="en-US" b="1" dirty="0"/>
              <a:t>Culture 3.0:</a:t>
            </a:r>
            <a:br>
              <a:rPr lang="en-US" b="1" dirty="0"/>
            </a:br>
            <a:r>
              <a:rPr lang="en-US" b="1" dirty="0"/>
              <a:t>content communities</a:t>
            </a:r>
            <a:endParaRPr lang="it-IT" b="1" dirty="0"/>
          </a:p>
        </p:txBody>
      </p:sp>
      <p:sp>
        <p:nvSpPr>
          <p:cNvPr id="3" name="Segnaposto contenuto 2"/>
          <p:cNvSpPr>
            <a:spLocks noGrp="1"/>
          </p:cNvSpPr>
          <p:nvPr>
            <p:ph idx="1"/>
          </p:nvPr>
        </p:nvSpPr>
        <p:spPr>
          <a:xfrm>
            <a:off x="762000" y="2279018"/>
            <a:ext cx="5314543" cy="3375920"/>
          </a:xfrm>
        </p:spPr>
        <p:txBody>
          <a:bodyPr anchor="t">
            <a:normAutofit/>
          </a:bodyPr>
          <a:lstStyle/>
          <a:p>
            <a:r>
              <a:rPr lang="en-US" sz="1800"/>
              <a:t>Collapse of the separation between producers and audience: a blurred continuum of active/passive participation</a:t>
            </a:r>
          </a:p>
          <a:p>
            <a:r>
              <a:rPr lang="en-US" sz="1800"/>
              <a:t>A new wave of technological innovation that enables massive, shared and shareable production of content and instant diffusion and circulation</a:t>
            </a:r>
          </a:p>
          <a:p>
            <a:r>
              <a:rPr lang="en-US" sz="1800"/>
              <a:t>The production of value moves to the social domain and connects to all of the main dimensions of civic functioning: innovation, welfare, sustainability, social cohesion, lifelong learning, social entrepreneurship, local identity, soft power</a:t>
            </a:r>
          </a:p>
          <a:p>
            <a:endParaRPr lang="it-IT" sz="1800"/>
          </a:p>
        </p:txBody>
      </p:sp>
    </p:spTree>
    <p:extLst>
      <p:ext uri="{BB962C8B-B14F-4D97-AF65-F5344CB8AC3E}">
        <p14:creationId xmlns:p14="http://schemas.microsoft.com/office/powerpoint/2010/main" val="202957007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4373546" cy="6857990"/>
          </a:xfrm>
          <a:prstGeom prst="rect">
            <a:avLst/>
          </a:prstGeom>
        </p:spPr>
      </p:pic>
      <p:sp>
        <p:nvSpPr>
          <p:cNvPr id="2" name="Titolo 1"/>
          <p:cNvSpPr>
            <a:spLocks noGrp="1"/>
          </p:cNvSpPr>
          <p:nvPr>
            <p:ph type="title"/>
          </p:nvPr>
        </p:nvSpPr>
        <p:spPr>
          <a:xfrm>
            <a:off x="5100824" y="685800"/>
            <a:ext cx="6176776" cy="1485900"/>
          </a:xfrm>
        </p:spPr>
        <p:txBody>
          <a:bodyPr>
            <a:normAutofit/>
          </a:bodyPr>
          <a:lstStyle/>
          <a:p>
            <a:r>
              <a:rPr lang="en-US" b="1" dirty="0"/>
              <a:t>Museums 3.0:</a:t>
            </a:r>
            <a:br>
              <a:rPr lang="en-US" b="1" dirty="0"/>
            </a:br>
            <a:r>
              <a:rPr lang="en-US" b="1" dirty="0"/>
              <a:t>participative platforms</a:t>
            </a:r>
            <a:endParaRPr lang="it-IT" b="1" dirty="0"/>
          </a:p>
        </p:txBody>
      </p:sp>
      <p:sp>
        <p:nvSpPr>
          <p:cNvPr id="3" name="Segnaposto contenuto 2"/>
          <p:cNvSpPr>
            <a:spLocks noGrp="1"/>
          </p:cNvSpPr>
          <p:nvPr>
            <p:ph idx="1"/>
          </p:nvPr>
        </p:nvSpPr>
        <p:spPr>
          <a:xfrm>
            <a:off x="5100824" y="2286000"/>
            <a:ext cx="6176776" cy="3581400"/>
          </a:xfrm>
        </p:spPr>
        <p:txBody>
          <a:bodyPr>
            <a:normAutofit/>
          </a:bodyPr>
          <a:lstStyle/>
          <a:p>
            <a:r>
              <a:rPr lang="en-US" sz="1900" dirty="0"/>
              <a:t>The idea of a passive audience is gradually substituted by a spectrum of forms of direct engagement</a:t>
            </a:r>
          </a:p>
          <a:p>
            <a:r>
              <a:rPr lang="en-US" sz="1900" dirty="0"/>
              <a:t>Museums can create value in terms of innovation hubs, welfare hotspots, sustainability facilitators, social cohesion gateways, etcetera</a:t>
            </a:r>
          </a:p>
          <a:p>
            <a:r>
              <a:rPr lang="en-US" sz="1900" dirty="0"/>
              <a:t>The new forms of value entail different forms of social interaction and exchange as constituent factors </a:t>
            </a:r>
          </a:p>
          <a:p>
            <a:r>
              <a:rPr lang="en-US" sz="1900" dirty="0"/>
              <a:t>The museum opens its collections to the possibility of creative appropriation and remix of its contents by users</a:t>
            </a:r>
          </a:p>
          <a:p>
            <a:endParaRPr lang="it-IT" sz="1900" dirty="0"/>
          </a:p>
        </p:txBody>
      </p:sp>
    </p:spTree>
    <p:extLst>
      <p:ext uri="{BB962C8B-B14F-4D97-AF65-F5344CB8AC3E}">
        <p14:creationId xmlns:p14="http://schemas.microsoft.com/office/powerpoint/2010/main" val="259824478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CEB41C5C-0F34-4DDA-9D7C-5E717F35F6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47" name="Immagine 5" descr="images-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84632" y="1431224"/>
            <a:ext cx="5126736" cy="38401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6392598" y="640263"/>
            <a:ext cx="5221266" cy="1344975"/>
          </a:xfrm>
        </p:spPr>
        <p:txBody>
          <a:bodyPr>
            <a:normAutofit/>
          </a:bodyPr>
          <a:lstStyle/>
          <a:p>
            <a:pPr algn="ctr">
              <a:defRPr/>
            </a:pPr>
            <a:r>
              <a:rPr lang="en-US" sz="4000" b="1"/>
              <a:t>The culturalization of the economy</a:t>
            </a:r>
          </a:p>
        </p:txBody>
      </p:sp>
      <p:sp>
        <p:nvSpPr>
          <p:cNvPr id="3" name="Segnaposto contenuto 2"/>
          <p:cNvSpPr>
            <a:spLocks noGrp="1"/>
          </p:cNvSpPr>
          <p:nvPr>
            <p:ph idx="1"/>
          </p:nvPr>
        </p:nvSpPr>
        <p:spPr>
          <a:xfrm>
            <a:off x="6391903" y="2121763"/>
            <a:ext cx="5235490" cy="3773010"/>
          </a:xfrm>
        </p:spPr>
        <p:txBody>
          <a:bodyPr>
            <a:normAutofit/>
          </a:bodyPr>
          <a:lstStyle/>
          <a:p>
            <a:pPr>
              <a:buFont typeface="Arial" panose="020B0604020202020204" pitchFamily="34" charset="0"/>
              <a:buChar char="•"/>
              <a:defRPr/>
            </a:pPr>
            <a:r>
              <a:rPr lang="en-US" sz="2000"/>
              <a:t>Ubiquitous and increasingly active participation brings cultural production into the very fabric of everyday life of everybody</a:t>
            </a:r>
          </a:p>
          <a:p>
            <a:pPr>
              <a:buFont typeface="Arial" panose="020B0604020202020204" pitchFamily="34" charset="0"/>
              <a:buChar char="•"/>
              <a:defRPr/>
            </a:pPr>
            <a:r>
              <a:rPr lang="en-US" sz="2000"/>
              <a:t>Culture becomes a key asset at the top of any kind of value chain</a:t>
            </a:r>
          </a:p>
          <a:p>
            <a:pPr>
              <a:buFont typeface="Arial" panose="020B0604020202020204" pitchFamily="34" charset="0"/>
              <a:buChar char="•"/>
              <a:defRPr/>
            </a:pPr>
            <a:r>
              <a:rPr lang="en-US" sz="2000"/>
              <a:t>Capacity to unleash the potential of culture as a source of value is a key factor of competitiveness and smart growth</a:t>
            </a:r>
          </a:p>
          <a:p>
            <a:pPr>
              <a:buFont typeface="Arial" panose="020B0604020202020204" pitchFamily="34" charset="0"/>
              <a:buChar char="•"/>
              <a:defRPr/>
            </a:pPr>
            <a:r>
              <a:rPr lang="en-US" sz="2000"/>
              <a:t>But the point is: will we be able to make cultural platforms inclusive or will we make of culture another channel of income and opportunity inequality? </a:t>
            </a:r>
          </a:p>
        </p:txBody>
      </p:sp>
    </p:spTree>
    <p:extLst>
      <p:ext uri="{BB962C8B-B14F-4D97-AF65-F5344CB8AC3E}">
        <p14:creationId xmlns:p14="http://schemas.microsoft.com/office/powerpoint/2010/main" val="3871373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1" name="Immagine 3" descr="images-17.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69" name="Titolo 1"/>
          <p:cNvSpPr>
            <a:spLocks noGrp="1"/>
          </p:cNvSpPr>
          <p:nvPr>
            <p:ph type="title"/>
          </p:nvPr>
        </p:nvSpPr>
        <p:spPr>
          <a:xfrm>
            <a:off x="5069940" y="365124"/>
            <a:ext cx="6172200" cy="1828800"/>
          </a:xfrm>
        </p:spPr>
        <p:txBody>
          <a:bodyPr>
            <a:normAutofit/>
          </a:bodyPr>
          <a:lstStyle/>
          <a:p>
            <a:pPr eaLnBrk="1" hangingPunct="1"/>
            <a:r>
              <a:rPr lang="en-US" altLang="en-US" b="1"/>
              <a:t>The evolution of participation</a:t>
            </a:r>
          </a:p>
        </p:txBody>
      </p:sp>
      <p:sp>
        <p:nvSpPr>
          <p:cNvPr id="32770" name="Segnaposto contenuto 2"/>
          <p:cNvSpPr>
            <a:spLocks noGrp="1"/>
          </p:cNvSpPr>
          <p:nvPr>
            <p:ph idx="1"/>
          </p:nvPr>
        </p:nvSpPr>
        <p:spPr>
          <a:xfrm>
            <a:off x="5069940" y="2322576"/>
            <a:ext cx="6172200" cy="3858768"/>
          </a:xfrm>
        </p:spPr>
        <p:txBody>
          <a:bodyPr>
            <a:normAutofit/>
          </a:bodyPr>
          <a:lstStyle/>
          <a:p>
            <a:pPr eaLnBrk="1" hangingPunct="1"/>
            <a:r>
              <a:rPr lang="en-US" altLang="en-US" sz="1900"/>
              <a:t>Culture 1.0: participation as co-optation (limited, passive)</a:t>
            </a:r>
          </a:p>
          <a:p>
            <a:pPr eaLnBrk="1" hangingPunct="1"/>
            <a:r>
              <a:rPr lang="en-US" altLang="en-US" sz="1900"/>
              <a:t>Culture 2.0: participation as market access (generalized, passive)</a:t>
            </a:r>
          </a:p>
          <a:p>
            <a:pPr eaLnBrk="1" hangingPunct="1"/>
            <a:r>
              <a:rPr lang="en-US" altLang="en-US" sz="1900"/>
              <a:t>Culture 3.0: participation as community affiliation (generalized, active)</a:t>
            </a:r>
          </a:p>
          <a:p>
            <a:pPr eaLnBrk="1" hangingPunct="1"/>
            <a:r>
              <a:rPr lang="en-US" altLang="en-US" sz="1900"/>
              <a:t>We need a conceptual scheme that allows us to understand (and capitalize) the socio-economic effects of cultural participation</a:t>
            </a:r>
          </a:p>
          <a:p>
            <a:pPr eaLnBrk="1" hangingPunct="1"/>
            <a:r>
              <a:rPr lang="en-US" altLang="en-US" sz="1900"/>
              <a:t>The new paradigms of cultural production do not necessarily use the market as the value-generating platform (communities of practice)</a:t>
            </a:r>
          </a:p>
        </p:txBody>
      </p:sp>
    </p:spTree>
    <p:extLst>
      <p:ext uri="{BB962C8B-B14F-4D97-AF65-F5344CB8AC3E}">
        <p14:creationId xmlns:p14="http://schemas.microsoft.com/office/powerpoint/2010/main" val="216354206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5545" y="640080"/>
            <a:ext cx="5577840" cy="5577840"/>
          </a:xfrm>
          <a:prstGeom prst="rect">
            <a:avLst/>
          </a:prstGeom>
        </p:spPr>
      </p:pic>
      <p:sp>
        <p:nvSpPr>
          <p:cNvPr id="2" name="Titolo 1"/>
          <p:cNvSpPr>
            <a:spLocks noGrp="1"/>
          </p:cNvSpPr>
          <p:nvPr>
            <p:ph type="title"/>
          </p:nvPr>
        </p:nvSpPr>
        <p:spPr>
          <a:xfrm>
            <a:off x="8471424" y="1110882"/>
            <a:ext cx="3053039" cy="1060817"/>
          </a:xfrm>
        </p:spPr>
        <p:txBody>
          <a:bodyPr anchor="b">
            <a:normAutofit/>
          </a:bodyPr>
          <a:lstStyle/>
          <a:p>
            <a:r>
              <a:rPr lang="en-US" sz="2800" b="1"/>
              <a:t>The Culture 3.0 paradigm</a:t>
            </a:r>
          </a:p>
        </p:txBody>
      </p:sp>
      <p:sp>
        <p:nvSpPr>
          <p:cNvPr id="3" name="Segnaposto contenuto 2"/>
          <p:cNvSpPr>
            <a:spLocks noGrp="1"/>
          </p:cNvSpPr>
          <p:nvPr>
            <p:ph idx="1"/>
          </p:nvPr>
        </p:nvSpPr>
        <p:spPr>
          <a:xfrm>
            <a:off x="8471423" y="2286000"/>
            <a:ext cx="3053039" cy="3931920"/>
          </a:xfrm>
        </p:spPr>
        <p:txBody>
          <a:bodyPr>
            <a:normAutofit/>
          </a:bodyPr>
          <a:lstStyle/>
          <a:p>
            <a:r>
              <a:rPr lang="en-US" sz="1600" dirty="0"/>
              <a:t>Culture 1.0 (Patronage): Highbrow vs. lowbrow, culture as spiritual cultivation, no industrial organization</a:t>
            </a:r>
          </a:p>
          <a:p>
            <a:r>
              <a:rPr lang="en-US" sz="1600" dirty="0"/>
              <a:t>Culture 2.0 (CCIs): copyright, culture as entertainment, market organization</a:t>
            </a:r>
          </a:p>
          <a:p>
            <a:r>
              <a:rPr lang="en-US" sz="1600" dirty="0"/>
              <a:t>Culture 3.0 (open communities of practice): blurred distinction producers/users, culture as collective sense-making, networks organization </a:t>
            </a:r>
          </a:p>
        </p:txBody>
      </p:sp>
    </p:spTree>
    <p:extLst>
      <p:ext uri="{BB962C8B-B14F-4D97-AF65-F5344CB8AC3E}">
        <p14:creationId xmlns:p14="http://schemas.microsoft.com/office/powerpoint/2010/main" val="410159242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Shifting emphasis</a:t>
            </a:r>
          </a:p>
        </p:txBody>
      </p:sp>
      <p:pic>
        <p:nvPicPr>
          <p:cNvPr id="4" name="Content Placeholder 3"/>
          <p:cNvPicPr>
            <a:picLocks noGrp="1" noChangeAspect="1"/>
          </p:cNvPicPr>
          <p:nvPr>
            <p:ph idx="1"/>
          </p:nvPr>
        </p:nvPicPr>
        <p:blipFill>
          <a:blip r:embed="rId2"/>
          <a:stretch>
            <a:fillRect/>
          </a:stretch>
        </p:blipFill>
        <p:spPr>
          <a:xfrm>
            <a:off x="1575706" y="2521403"/>
            <a:ext cx="9555925" cy="3503839"/>
          </a:xfrm>
        </p:spPr>
      </p:pic>
    </p:spTree>
    <p:extLst>
      <p:ext uri="{BB962C8B-B14F-4D97-AF65-F5344CB8AC3E}">
        <p14:creationId xmlns:p14="http://schemas.microsoft.com/office/powerpoint/2010/main" val="3616663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transition under way</a:t>
            </a:r>
          </a:p>
        </p:txBody>
      </p:sp>
      <p:pic>
        <p:nvPicPr>
          <p:cNvPr id="4" name="Content Placeholder 3"/>
          <p:cNvPicPr>
            <a:picLocks noGrp="1" noChangeAspect="1"/>
          </p:cNvPicPr>
          <p:nvPr>
            <p:ph idx="1"/>
          </p:nvPr>
        </p:nvPicPr>
        <p:blipFill>
          <a:blip r:embed="rId2"/>
          <a:stretch>
            <a:fillRect/>
          </a:stretch>
        </p:blipFill>
        <p:spPr>
          <a:xfrm>
            <a:off x="1608364" y="2537731"/>
            <a:ext cx="9689523" cy="3552825"/>
          </a:xfrm>
        </p:spPr>
      </p:pic>
    </p:spTree>
    <p:extLst>
      <p:ext uri="{BB962C8B-B14F-4D97-AF65-F5344CB8AC3E}">
        <p14:creationId xmlns:p14="http://schemas.microsoft.com/office/powerpoint/2010/main" val="928224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museum spectrum:</a:t>
            </a:r>
            <a:br>
              <a:rPr lang="en-US" dirty="0"/>
            </a:br>
            <a:r>
              <a:rPr lang="en-US" dirty="0"/>
              <a:t>Combinations of value creation channels</a:t>
            </a:r>
          </a:p>
        </p:txBody>
      </p:sp>
      <p:pic>
        <p:nvPicPr>
          <p:cNvPr id="4" name="Content Placeholder 3"/>
          <p:cNvPicPr>
            <a:picLocks noGrp="1" noChangeAspect="1"/>
          </p:cNvPicPr>
          <p:nvPr>
            <p:ph idx="1"/>
          </p:nvPr>
        </p:nvPicPr>
        <p:blipFill>
          <a:blip r:embed="rId2"/>
          <a:stretch>
            <a:fillRect/>
          </a:stretch>
        </p:blipFill>
        <p:spPr>
          <a:xfrm>
            <a:off x="3853542" y="2354036"/>
            <a:ext cx="5682345" cy="4261758"/>
          </a:xfrm>
        </p:spPr>
      </p:pic>
    </p:spTree>
    <p:extLst>
      <p:ext uri="{BB962C8B-B14F-4D97-AF65-F5344CB8AC3E}">
        <p14:creationId xmlns:p14="http://schemas.microsoft.com/office/powerpoint/2010/main" val="2684256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686" y="685800"/>
            <a:ext cx="9895114" cy="1485900"/>
          </a:xfrm>
        </p:spPr>
        <p:txBody>
          <a:bodyPr>
            <a:normAutofit/>
          </a:bodyPr>
          <a:lstStyle/>
          <a:p>
            <a:r>
              <a:rPr lang="en-US" sz="4000" dirty="0"/>
              <a:t>Eight types of museums</a:t>
            </a:r>
          </a:p>
        </p:txBody>
      </p:sp>
      <p:graphicFrame>
        <p:nvGraphicFramePr>
          <p:cNvPr id="5" name="Content Placeholder 4"/>
          <p:cNvGraphicFramePr>
            <a:graphicFrameLocks noGrp="1"/>
          </p:cNvGraphicFramePr>
          <p:nvPr>
            <p:ph idx="1"/>
            <p:extLst/>
          </p:nvPr>
        </p:nvGraphicFramePr>
        <p:xfrm>
          <a:off x="6672943" y="682065"/>
          <a:ext cx="5519057" cy="5868484"/>
        </p:xfrm>
        <a:graphic>
          <a:graphicData uri="http://schemas.openxmlformats.org/drawingml/2006/table">
            <a:tbl>
              <a:tblPr firstRow="1" firstCol="1" bandRow="1">
                <a:tableStyleId>{5C22544A-7EE6-4342-B048-85BDC9FD1C3A}</a:tableStyleId>
              </a:tblPr>
              <a:tblGrid>
                <a:gridCol w="2125941">
                  <a:extLst>
                    <a:ext uri="{9D8B030D-6E8A-4147-A177-3AD203B41FA5}">
                      <a16:colId xmlns:a16="http://schemas.microsoft.com/office/drawing/2014/main" xmlns="" val="1252001656"/>
                    </a:ext>
                  </a:extLst>
                </a:gridCol>
                <a:gridCol w="1840054">
                  <a:extLst>
                    <a:ext uri="{9D8B030D-6E8A-4147-A177-3AD203B41FA5}">
                      <a16:colId xmlns:a16="http://schemas.microsoft.com/office/drawing/2014/main" xmlns="" val="4085120750"/>
                    </a:ext>
                  </a:extLst>
                </a:gridCol>
                <a:gridCol w="1553062">
                  <a:extLst>
                    <a:ext uri="{9D8B030D-6E8A-4147-A177-3AD203B41FA5}">
                      <a16:colId xmlns:a16="http://schemas.microsoft.com/office/drawing/2014/main" xmlns="" val="1905081313"/>
                    </a:ext>
                  </a:extLst>
                </a:gridCol>
              </a:tblGrid>
              <a:tr h="838355">
                <a:tc rowSpan="4">
                  <a:txBody>
                    <a:bodyPr/>
                    <a:lstStyle/>
                    <a:p>
                      <a:pPr marL="0" marR="0" algn="just">
                        <a:lnSpc>
                          <a:spcPct val="150000"/>
                        </a:lnSpc>
                        <a:spcBef>
                          <a:spcPts val="0"/>
                        </a:spcBef>
                        <a:spcAft>
                          <a:spcPts val="0"/>
                        </a:spcAft>
                      </a:pPr>
                      <a:r>
                        <a:rPr lang="en-GB" sz="1200" kern="50" dirty="0">
                          <a:effectLst/>
                        </a:rPr>
                        <a:t> </a:t>
                      </a:r>
                      <a:endParaRPr lang="en-US" sz="1200" kern="50" dirty="0">
                        <a:effectLst/>
                      </a:endParaRPr>
                    </a:p>
                    <a:p>
                      <a:pPr marL="0" marR="0" algn="just">
                        <a:lnSpc>
                          <a:spcPct val="150000"/>
                        </a:lnSpc>
                        <a:spcBef>
                          <a:spcPts val="0"/>
                        </a:spcBef>
                        <a:spcAft>
                          <a:spcPts val="0"/>
                        </a:spcAft>
                      </a:pPr>
                      <a:r>
                        <a:rPr lang="en-GB" sz="1200" kern="50" dirty="0">
                          <a:effectLst/>
                        </a:rPr>
                        <a:t> </a:t>
                      </a:r>
                      <a:endParaRPr lang="en-US" sz="1200" kern="50" dirty="0">
                        <a:effectLst/>
                      </a:endParaRPr>
                    </a:p>
                    <a:p>
                      <a:pPr marL="0" marR="0" algn="just">
                        <a:lnSpc>
                          <a:spcPct val="150000"/>
                        </a:lnSpc>
                        <a:spcBef>
                          <a:spcPts val="0"/>
                        </a:spcBef>
                        <a:spcAft>
                          <a:spcPts val="0"/>
                        </a:spcAft>
                      </a:pPr>
                      <a:r>
                        <a:rPr lang="en-GB" sz="1200" kern="50" dirty="0">
                          <a:effectLst/>
                        </a:rPr>
                        <a:t> </a:t>
                      </a:r>
                      <a:endParaRPr lang="en-US" sz="1200" kern="50" dirty="0">
                        <a:effectLst/>
                      </a:endParaRPr>
                    </a:p>
                    <a:p>
                      <a:pPr marL="0" marR="0" algn="just">
                        <a:lnSpc>
                          <a:spcPct val="150000"/>
                        </a:lnSpc>
                        <a:spcBef>
                          <a:spcPts val="0"/>
                        </a:spcBef>
                        <a:spcAft>
                          <a:spcPts val="0"/>
                        </a:spcAft>
                      </a:pPr>
                      <a:r>
                        <a:rPr lang="en-GB" sz="1200" kern="50" dirty="0" err="1">
                          <a:effectLst/>
                        </a:rPr>
                        <a:t>Auratic</a:t>
                      </a:r>
                      <a:r>
                        <a:rPr lang="en-GB" sz="1200" kern="50" dirty="0">
                          <a:effectLst/>
                        </a:rPr>
                        <a:t> museum environments</a:t>
                      </a:r>
                      <a:endParaRPr lang="en-US" sz="1200" kern="50" dirty="0">
                        <a:effectLst/>
                        <a:latin typeface="Cambria" panose="02040503050406030204" pitchFamily="18" charset="0"/>
                        <a:ea typeface="Arial Unicode MS"/>
                        <a:cs typeface="font36"/>
                      </a:endParaRPr>
                    </a:p>
                  </a:txBody>
                  <a:tcPr marL="40005" marR="40005" marT="0" marB="0"/>
                </a:tc>
                <a:tc>
                  <a:txBody>
                    <a:bodyPr/>
                    <a:lstStyle/>
                    <a:p>
                      <a:pPr marL="0" marR="0" algn="just">
                        <a:lnSpc>
                          <a:spcPct val="150000"/>
                        </a:lnSpc>
                        <a:spcBef>
                          <a:spcPts val="0"/>
                        </a:spcBef>
                        <a:spcAft>
                          <a:spcPts val="0"/>
                        </a:spcAft>
                      </a:pPr>
                      <a:r>
                        <a:rPr lang="en-GB" sz="1400" kern="50" dirty="0">
                          <a:effectLst/>
                        </a:rPr>
                        <a:t>High visitor and social attendance</a:t>
                      </a:r>
                      <a:endParaRPr lang="en-US" sz="1400" kern="50" dirty="0">
                        <a:effectLst/>
                        <a:latin typeface="Cambria" panose="02040503050406030204" pitchFamily="18" charset="0"/>
                        <a:ea typeface="Arial Unicode MS"/>
                        <a:cs typeface="font36"/>
                      </a:endParaRPr>
                    </a:p>
                  </a:txBody>
                  <a:tcPr marL="40005" marR="40005" marT="0" marB="0"/>
                </a:tc>
                <a:tc>
                  <a:txBody>
                    <a:bodyPr/>
                    <a:lstStyle/>
                    <a:p>
                      <a:pPr marL="0" marR="0" algn="just">
                        <a:lnSpc>
                          <a:spcPct val="150000"/>
                        </a:lnSpc>
                        <a:spcBef>
                          <a:spcPts val="0"/>
                        </a:spcBef>
                        <a:spcAft>
                          <a:spcPts val="0"/>
                        </a:spcAft>
                      </a:pPr>
                      <a:r>
                        <a:rPr lang="en-GB" sz="1400" kern="50" dirty="0">
                          <a:effectLst/>
                        </a:rPr>
                        <a:t> “Gold Standard” (GS)</a:t>
                      </a:r>
                      <a:endParaRPr lang="en-US" sz="1400" kern="50" dirty="0">
                        <a:effectLst/>
                        <a:latin typeface="Cambria" panose="02040503050406030204" pitchFamily="18" charset="0"/>
                        <a:ea typeface="Arial Unicode MS"/>
                        <a:cs typeface="font36"/>
                      </a:endParaRPr>
                    </a:p>
                  </a:txBody>
                  <a:tcPr marL="40005" marR="40005" marT="0" marB="0"/>
                </a:tc>
                <a:extLst>
                  <a:ext uri="{0D108BD9-81ED-4DB2-BD59-A6C34878D82A}">
                    <a16:rowId xmlns:a16="http://schemas.microsoft.com/office/drawing/2014/main" xmlns="" val="704104258"/>
                  </a:ext>
                </a:extLst>
              </a:tr>
              <a:tr h="628766">
                <a:tc vMerge="1">
                  <a:txBody>
                    <a:bodyPr/>
                    <a:lstStyle/>
                    <a:p>
                      <a:endParaRPr lang="en-US"/>
                    </a:p>
                  </a:txBody>
                  <a:tcPr/>
                </a:tc>
                <a:tc>
                  <a:txBody>
                    <a:bodyPr/>
                    <a:lstStyle/>
                    <a:p>
                      <a:pPr marL="0" marR="0" algn="just">
                        <a:lnSpc>
                          <a:spcPct val="150000"/>
                        </a:lnSpc>
                        <a:spcBef>
                          <a:spcPts val="0"/>
                        </a:spcBef>
                        <a:spcAft>
                          <a:spcPts val="0"/>
                        </a:spcAft>
                      </a:pPr>
                      <a:r>
                        <a:rPr lang="en-GB" sz="1200" kern="50">
                          <a:effectLst/>
                        </a:rPr>
                        <a:t>High visitor, low social attendance</a:t>
                      </a:r>
                      <a:endParaRPr lang="en-US" sz="1200" kern="50">
                        <a:effectLst/>
                        <a:latin typeface="Cambria" panose="02040503050406030204" pitchFamily="18" charset="0"/>
                        <a:ea typeface="Arial Unicode MS"/>
                        <a:cs typeface="font36"/>
                      </a:endParaRPr>
                    </a:p>
                  </a:txBody>
                  <a:tcPr marL="40005" marR="40005" marT="0" marB="0"/>
                </a:tc>
                <a:tc>
                  <a:txBody>
                    <a:bodyPr/>
                    <a:lstStyle/>
                    <a:p>
                      <a:pPr marL="0" marR="0" algn="just">
                        <a:lnSpc>
                          <a:spcPct val="150000"/>
                        </a:lnSpc>
                        <a:spcBef>
                          <a:spcPts val="0"/>
                        </a:spcBef>
                        <a:spcAft>
                          <a:spcPts val="0"/>
                        </a:spcAft>
                      </a:pPr>
                      <a:r>
                        <a:rPr lang="en-GB" sz="1200" kern="50">
                          <a:effectLst/>
                        </a:rPr>
                        <a:t> </a:t>
                      </a:r>
                      <a:endParaRPr lang="en-US" sz="1200" kern="50">
                        <a:effectLst/>
                      </a:endParaRPr>
                    </a:p>
                    <a:p>
                      <a:pPr marL="0" marR="0" algn="just">
                        <a:lnSpc>
                          <a:spcPct val="150000"/>
                        </a:lnSpc>
                        <a:spcBef>
                          <a:spcPts val="0"/>
                        </a:spcBef>
                        <a:spcAft>
                          <a:spcPts val="0"/>
                        </a:spcAft>
                      </a:pPr>
                      <a:r>
                        <a:rPr lang="en-GB" sz="1200" kern="50">
                          <a:effectLst/>
                        </a:rPr>
                        <a:t>“Ivory Tower” (IT)</a:t>
                      </a:r>
                      <a:endParaRPr lang="en-US" sz="1200" kern="50">
                        <a:effectLst/>
                        <a:latin typeface="Cambria" panose="02040503050406030204" pitchFamily="18" charset="0"/>
                        <a:ea typeface="Arial Unicode MS"/>
                        <a:cs typeface="font36"/>
                      </a:endParaRPr>
                    </a:p>
                  </a:txBody>
                  <a:tcPr marL="40005" marR="40005" marT="0" marB="0"/>
                </a:tc>
                <a:extLst>
                  <a:ext uri="{0D108BD9-81ED-4DB2-BD59-A6C34878D82A}">
                    <a16:rowId xmlns:a16="http://schemas.microsoft.com/office/drawing/2014/main" xmlns="" val="1194952887"/>
                  </a:ext>
                </a:extLst>
              </a:tr>
              <a:tr h="838355">
                <a:tc vMerge="1">
                  <a:txBody>
                    <a:bodyPr/>
                    <a:lstStyle/>
                    <a:p>
                      <a:endParaRPr lang="en-US"/>
                    </a:p>
                  </a:txBody>
                  <a:tcPr/>
                </a:tc>
                <a:tc>
                  <a:txBody>
                    <a:bodyPr/>
                    <a:lstStyle/>
                    <a:p>
                      <a:pPr marL="0" marR="0" algn="just">
                        <a:lnSpc>
                          <a:spcPct val="150000"/>
                        </a:lnSpc>
                        <a:spcBef>
                          <a:spcPts val="0"/>
                        </a:spcBef>
                        <a:spcAft>
                          <a:spcPts val="0"/>
                        </a:spcAft>
                      </a:pPr>
                      <a:r>
                        <a:rPr lang="en-GB" sz="1200" kern="50" dirty="0">
                          <a:effectLst/>
                        </a:rPr>
                        <a:t>Low visitor, high social attendance</a:t>
                      </a:r>
                      <a:endParaRPr lang="en-US" sz="1200" kern="50" dirty="0">
                        <a:effectLst/>
                        <a:latin typeface="Cambria" panose="02040503050406030204" pitchFamily="18" charset="0"/>
                        <a:ea typeface="Arial Unicode MS"/>
                        <a:cs typeface="font36"/>
                      </a:endParaRPr>
                    </a:p>
                  </a:txBody>
                  <a:tcPr marL="40005" marR="40005" marT="0" marB="0"/>
                </a:tc>
                <a:tc>
                  <a:txBody>
                    <a:bodyPr/>
                    <a:lstStyle/>
                    <a:p>
                      <a:pPr marL="0" marR="0" algn="just">
                        <a:lnSpc>
                          <a:spcPct val="150000"/>
                        </a:lnSpc>
                        <a:spcBef>
                          <a:spcPts val="0"/>
                        </a:spcBef>
                        <a:spcAft>
                          <a:spcPts val="0"/>
                        </a:spcAft>
                      </a:pPr>
                      <a:r>
                        <a:rPr lang="en-GB" sz="1200" kern="50">
                          <a:effectLst/>
                        </a:rPr>
                        <a:t> </a:t>
                      </a:r>
                      <a:endParaRPr lang="en-US" sz="1200" kern="50">
                        <a:effectLst/>
                      </a:endParaRPr>
                    </a:p>
                    <a:p>
                      <a:pPr marL="0" marR="0" algn="just">
                        <a:lnSpc>
                          <a:spcPct val="150000"/>
                        </a:lnSpc>
                        <a:spcBef>
                          <a:spcPts val="0"/>
                        </a:spcBef>
                        <a:spcAft>
                          <a:spcPts val="0"/>
                        </a:spcAft>
                      </a:pPr>
                      <a:r>
                        <a:rPr lang="en-GB" sz="1200" kern="50">
                          <a:effectLst/>
                        </a:rPr>
                        <a:t>“Midcult Theme Park” (MTP)</a:t>
                      </a:r>
                      <a:endParaRPr lang="en-US" sz="1200" kern="50">
                        <a:effectLst/>
                        <a:latin typeface="Cambria" panose="02040503050406030204" pitchFamily="18" charset="0"/>
                        <a:ea typeface="Arial Unicode MS"/>
                        <a:cs typeface="font36"/>
                      </a:endParaRPr>
                    </a:p>
                  </a:txBody>
                  <a:tcPr marL="40005" marR="40005" marT="0" marB="0"/>
                </a:tc>
                <a:extLst>
                  <a:ext uri="{0D108BD9-81ED-4DB2-BD59-A6C34878D82A}">
                    <a16:rowId xmlns:a16="http://schemas.microsoft.com/office/drawing/2014/main" xmlns="" val="2343941301"/>
                  </a:ext>
                </a:extLst>
              </a:tr>
              <a:tr h="838355">
                <a:tc vMerge="1">
                  <a:txBody>
                    <a:bodyPr/>
                    <a:lstStyle/>
                    <a:p>
                      <a:endParaRPr lang="en-US"/>
                    </a:p>
                  </a:txBody>
                  <a:tcPr/>
                </a:tc>
                <a:tc>
                  <a:txBody>
                    <a:bodyPr/>
                    <a:lstStyle/>
                    <a:p>
                      <a:pPr marL="0" marR="0" algn="just">
                        <a:lnSpc>
                          <a:spcPct val="150000"/>
                        </a:lnSpc>
                        <a:spcBef>
                          <a:spcPts val="0"/>
                        </a:spcBef>
                        <a:spcAft>
                          <a:spcPts val="0"/>
                        </a:spcAft>
                      </a:pPr>
                      <a:r>
                        <a:rPr lang="en-GB" sz="1200" kern="50">
                          <a:effectLst/>
                        </a:rPr>
                        <a:t>Low visitor, low social attendance</a:t>
                      </a:r>
                      <a:endParaRPr lang="en-US" sz="1200" kern="50">
                        <a:effectLst/>
                        <a:latin typeface="Cambria" panose="02040503050406030204" pitchFamily="18" charset="0"/>
                        <a:ea typeface="Arial Unicode MS"/>
                        <a:cs typeface="font36"/>
                      </a:endParaRPr>
                    </a:p>
                  </a:txBody>
                  <a:tcPr marL="40005" marR="40005" marT="0" marB="0"/>
                </a:tc>
                <a:tc>
                  <a:txBody>
                    <a:bodyPr/>
                    <a:lstStyle/>
                    <a:p>
                      <a:pPr marL="0" marR="0" algn="just">
                        <a:lnSpc>
                          <a:spcPct val="150000"/>
                        </a:lnSpc>
                        <a:spcBef>
                          <a:spcPts val="0"/>
                        </a:spcBef>
                        <a:spcAft>
                          <a:spcPts val="0"/>
                        </a:spcAft>
                      </a:pPr>
                      <a:r>
                        <a:rPr lang="en-GB" sz="1200" kern="50">
                          <a:effectLst/>
                        </a:rPr>
                        <a:t> </a:t>
                      </a:r>
                      <a:endParaRPr lang="en-US" sz="1200" kern="50">
                        <a:effectLst/>
                      </a:endParaRPr>
                    </a:p>
                    <a:p>
                      <a:pPr marL="0" marR="0" algn="just">
                        <a:lnSpc>
                          <a:spcPct val="150000"/>
                        </a:lnSpc>
                        <a:spcBef>
                          <a:spcPts val="0"/>
                        </a:spcBef>
                        <a:spcAft>
                          <a:spcPts val="0"/>
                        </a:spcAft>
                      </a:pPr>
                      <a:r>
                        <a:rPr lang="en-GB" sz="1200" kern="50">
                          <a:effectLst/>
                        </a:rPr>
                        <a:t>“One Shot Mecca” (OSM)</a:t>
                      </a:r>
                      <a:endParaRPr lang="en-US" sz="1200" kern="50">
                        <a:effectLst/>
                        <a:latin typeface="Cambria" panose="02040503050406030204" pitchFamily="18" charset="0"/>
                        <a:ea typeface="Arial Unicode MS"/>
                        <a:cs typeface="font36"/>
                      </a:endParaRPr>
                    </a:p>
                  </a:txBody>
                  <a:tcPr marL="40005" marR="40005" marT="0" marB="0"/>
                </a:tc>
                <a:extLst>
                  <a:ext uri="{0D108BD9-81ED-4DB2-BD59-A6C34878D82A}">
                    <a16:rowId xmlns:a16="http://schemas.microsoft.com/office/drawing/2014/main" xmlns="" val="2232452245"/>
                  </a:ext>
                </a:extLst>
              </a:tr>
              <a:tr h="628766">
                <a:tc rowSpan="4">
                  <a:txBody>
                    <a:bodyPr/>
                    <a:lstStyle/>
                    <a:p>
                      <a:pPr marL="0" marR="0" algn="just">
                        <a:lnSpc>
                          <a:spcPct val="150000"/>
                        </a:lnSpc>
                        <a:spcBef>
                          <a:spcPts val="0"/>
                        </a:spcBef>
                        <a:spcAft>
                          <a:spcPts val="0"/>
                        </a:spcAft>
                      </a:pPr>
                      <a:r>
                        <a:rPr lang="en-GB" sz="1200" kern="50" dirty="0">
                          <a:effectLst/>
                        </a:rPr>
                        <a:t> </a:t>
                      </a:r>
                      <a:endParaRPr lang="en-US" sz="1200" kern="50" dirty="0">
                        <a:effectLst/>
                      </a:endParaRPr>
                    </a:p>
                    <a:p>
                      <a:pPr marL="0" marR="0" algn="just">
                        <a:lnSpc>
                          <a:spcPct val="150000"/>
                        </a:lnSpc>
                        <a:spcBef>
                          <a:spcPts val="0"/>
                        </a:spcBef>
                        <a:spcAft>
                          <a:spcPts val="0"/>
                        </a:spcAft>
                      </a:pPr>
                      <a:r>
                        <a:rPr lang="en-GB" sz="1200" kern="50" dirty="0">
                          <a:effectLst/>
                        </a:rPr>
                        <a:t> </a:t>
                      </a:r>
                      <a:endParaRPr lang="en-US" sz="1200" kern="50" dirty="0">
                        <a:effectLst/>
                      </a:endParaRPr>
                    </a:p>
                    <a:p>
                      <a:pPr marL="0" marR="0" algn="just">
                        <a:lnSpc>
                          <a:spcPct val="150000"/>
                        </a:lnSpc>
                        <a:spcBef>
                          <a:spcPts val="0"/>
                        </a:spcBef>
                        <a:spcAft>
                          <a:spcPts val="0"/>
                        </a:spcAft>
                      </a:pPr>
                      <a:r>
                        <a:rPr lang="en-GB" sz="1200" kern="50" dirty="0">
                          <a:effectLst/>
                        </a:rPr>
                        <a:t> </a:t>
                      </a:r>
                      <a:endParaRPr lang="en-US" sz="1200" kern="50" dirty="0">
                        <a:effectLst/>
                      </a:endParaRPr>
                    </a:p>
                    <a:p>
                      <a:pPr marL="0" marR="0" algn="just">
                        <a:lnSpc>
                          <a:spcPct val="150000"/>
                        </a:lnSpc>
                        <a:spcBef>
                          <a:spcPts val="0"/>
                        </a:spcBef>
                        <a:spcAft>
                          <a:spcPts val="0"/>
                        </a:spcAft>
                      </a:pPr>
                      <a:r>
                        <a:rPr lang="en-GB" sz="1200" kern="50" dirty="0">
                          <a:effectLst/>
                        </a:rPr>
                        <a:t>Non-</a:t>
                      </a:r>
                      <a:r>
                        <a:rPr lang="en-GB" sz="1200" kern="50" dirty="0" err="1">
                          <a:effectLst/>
                        </a:rPr>
                        <a:t>auratic</a:t>
                      </a:r>
                      <a:r>
                        <a:rPr lang="en-GB" sz="1200" kern="50" dirty="0">
                          <a:effectLst/>
                        </a:rPr>
                        <a:t> </a:t>
                      </a:r>
                    </a:p>
                    <a:p>
                      <a:pPr marL="0" marR="0" algn="just">
                        <a:lnSpc>
                          <a:spcPct val="150000"/>
                        </a:lnSpc>
                        <a:spcBef>
                          <a:spcPts val="0"/>
                        </a:spcBef>
                        <a:spcAft>
                          <a:spcPts val="0"/>
                        </a:spcAft>
                      </a:pPr>
                      <a:r>
                        <a:rPr lang="en-GB" sz="1200" kern="50" dirty="0">
                          <a:effectLst/>
                        </a:rPr>
                        <a:t>museum environments</a:t>
                      </a:r>
                      <a:endParaRPr lang="en-US" sz="1200" kern="50" dirty="0">
                        <a:effectLst/>
                        <a:latin typeface="Cambria" panose="02040503050406030204" pitchFamily="18" charset="0"/>
                        <a:ea typeface="Arial Unicode MS"/>
                        <a:cs typeface="font36"/>
                      </a:endParaRPr>
                    </a:p>
                  </a:txBody>
                  <a:tcPr marL="40005" marR="40005" marT="0" marB="0"/>
                </a:tc>
                <a:tc>
                  <a:txBody>
                    <a:bodyPr/>
                    <a:lstStyle/>
                    <a:p>
                      <a:pPr marL="0" marR="0" algn="just">
                        <a:lnSpc>
                          <a:spcPct val="150000"/>
                        </a:lnSpc>
                        <a:spcBef>
                          <a:spcPts val="0"/>
                        </a:spcBef>
                        <a:spcAft>
                          <a:spcPts val="0"/>
                        </a:spcAft>
                      </a:pPr>
                      <a:r>
                        <a:rPr lang="en-GB" sz="1200" kern="50" dirty="0">
                          <a:effectLst/>
                        </a:rPr>
                        <a:t>High visitor and social attendance</a:t>
                      </a:r>
                      <a:endParaRPr lang="en-US" sz="1200" kern="50" dirty="0">
                        <a:effectLst/>
                        <a:latin typeface="Cambria" panose="02040503050406030204" pitchFamily="18" charset="0"/>
                        <a:ea typeface="Arial Unicode MS"/>
                        <a:cs typeface="font36"/>
                      </a:endParaRPr>
                    </a:p>
                  </a:txBody>
                  <a:tcPr marL="40005" marR="40005" marT="0" marB="0"/>
                </a:tc>
                <a:tc>
                  <a:txBody>
                    <a:bodyPr/>
                    <a:lstStyle/>
                    <a:p>
                      <a:pPr marL="0" marR="0" algn="just">
                        <a:lnSpc>
                          <a:spcPct val="150000"/>
                        </a:lnSpc>
                        <a:spcBef>
                          <a:spcPts val="0"/>
                        </a:spcBef>
                        <a:spcAft>
                          <a:spcPts val="0"/>
                        </a:spcAft>
                      </a:pPr>
                      <a:r>
                        <a:rPr lang="en-GB" sz="1200" kern="50" dirty="0">
                          <a:effectLst/>
                        </a:rPr>
                        <a:t> </a:t>
                      </a:r>
                      <a:endParaRPr lang="en-US" sz="1200" kern="50" dirty="0">
                        <a:effectLst/>
                      </a:endParaRPr>
                    </a:p>
                    <a:p>
                      <a:pPr marL="0" marR="0" algn="just">
                        <a:lnSpc>
                          <a:spcPct val="150000"/>
                        </a:lnSpc>
                        <a:spcBef>
                          <a:spcPts val="0"/>
                        </a:spcBef>
                        <a:spcAft>
                          <a:spcPts val="0"/>
                        </a:spcAft>
                      </a:pPr>
                      <a:r>
                        <a:rPr lang="en-GB" sz="1200" kern="50" dirty="0">
                          <a:effectLst/>
                        </a:rPr>
                        <a:t>“Learning </a:t>
                      </a:r>
                      <a:r>
                        <a:rPr lang="en-GB" sz="1200" kern="50" dirty="0" err="1">
                          <a:effectLst/>
                        </a:rPr>
                        <a:t>Center</a:t>
                      </a:r>
                      <a:r>
                        <a:rPr lang="en-GB" sz="1200" kern="50" dirty="0">
                          <a:effectLst/>
                        </a:rPr>
                        <a:t>” (LC)</a:t>
                      </a:r>
                      <a:endParaRPr lang="en-US" sz="1200" kern="50" dirty="0">
                        <a:effectLst/>
                        <a:latin typeface="Cambria" panose="02040503050406030204" pitchFamily="18" charset="0"/>
                        <a:ea typeface="Arial Unicode MS"/>
                        <a:cs typeface="font36"/>
                      </a:endParaRPr>
                    </a:p>
                  </a:txBody>
                  <a:tcPr marL="40005" marR="40005" marT="0" marB="0"/>
                </a:tc>
                <a:extLst>
                  <a:ext uri="{0D108BD9-81ED-4DB2-BD59-A6C34878D82A}">
                    <a16:rowId xmlns:a16="http://schemas.microsoft.com/office/drawing/2014/main" xmlns="" val="1748453156"/>
                  </a:ext>
                </a:extLst>
              </a:tr>
              <a:tr h="628766">
                <a:tc vMerge="1">
                  <a:txBody>
                    <a:bodyPr/>
                    <a:lstStyle/>
                    <a:p>
                      <a:endParaRPr lang="en-US"/>
                    </a:p>
                  </a:txBody>
                  <a:tcPr/>
                </a:tc>
                <a:tc>
                  <a:txBody>
                    <a:bodyPr/>
                    <a:lstStyle/>
                    <a:p>
                      <a:pPr marL="0" marR="0" algn="just">
                        <a:lnSpc>
                          <a:spcPct val="150000"/>
                        </a:lnSpc>
                        <a:spcBef>
                          <a:spcPts val="0"/>
                        </a:spcBef>
                        <a:spcAft>
                          <a:spcPts val="0"/>
                        </a:spcAft>
                      </a:pPr>
                      <a:r>
                        <a:rPr lang="en-GB" sz="1200" kern="50">
                          <a:effectLst/>
                        </a:rPr>
                        <a:t>High visitor, low social attendance</a:t>
                      </a:r>
                      <a:endParaRPr lang="en-US" sz="1200" kern="50">
                        <a:effectLst/>
                        <a:latin typeface="Cambria" panose="02040503050406030204" pitchFamily="18" charset="0"/>
                        <a:ea typeface="Arial Unicode MS"/>
                        <a:cs typeface="font36"/>
                      </a:endParaRPr>
                    </a:p>
                  </a:txBody>
                  <a:tcPr marL="40005" marR="40005" marT="0" marB="0"/>
                </a:tc>
                <a:tc>
                  <a:txBody>
                    <a:bodyPr/>
                    <a:lstStyle/>
                    <a:p>
                      <a:pPr marL="0" marR="0" algn="just">
                        <a:lnSpc>
                          <a:spcPct val="150000"/>
                        </a:lnSpc>
                        <a:spcBef>
                          <a:spcPts val="0"/>
                        </a:spcBef>
                        <a:spcAft>
                          <a:spcPts val="0"/>
                        </a:spcAft>
                      </a:pPr>
                      <a:r>
                        <a:rPr lang="en-GB" sz="1200" kern="50" dirty="0">
                          <a:effectLst/>
                        </a:rPr>
                        <a:t> </a:t>
                      </a:r>
                      <a:endParaRPr lang="en-US" sz="1200" kern="50" dirty="0">
                        <a:effectLst/>
                      </a:endParaRPr>
                    </a:p>
                    <a:p>
                      <a:pPr marL="0" marR="0" algn="just">
                        <a:lnSpc>
                          <a:spcPct val="150000"/>
                        </a:lnSpc>
                        <a:spcBef>
                          <a:spcPts val="0"/>
                        </a:spcBef>
                        <a:spcAft>
                          <a:spcPts val="0"/>
                        </a:spcAft>
                      </a:pPr>
                      <a:r>
                        <a:rPr lang="en-GB" sz="1200" kern="50" dirty="0">
                          <a:effectLst/>
                        </a:rPr>
                        <a:t>“Geek Temple” (GT)</a:t>
                      </a:r>
                      <a:endParaRPr lang="en-US" sz="1200" kern="50" dirty="0">
                        <a:effectLst/>
                        <a:latin typeface="Cambria" panose="02040503050406030204" pitchFamily="18" charset="0"/>
                        <a:ea typeface="Arial Unicode MS"/>
                        <a:cs typeface="font36"/>
                      </a:endParaRPr>
                    </a:p>
                  </a:txBody>
                  <a:tcPr marL="40005" marR="40005" marT="0" marB="0"/>
                </a:tc>
                <a:extLst>
                  <a:ext uri="{0D108BD9-81ED-4DB2-BD59-A6C34878D82A}">
                    <a16:rowId xmlns:a16="http://schemas.microsoft.com/office/drawing/2014/main" xmlns="" val="3878465935"/>
                  </a:ext>
                </a:extLst>
              </a:tr>
              <a:tr h="628766">
                <a:tc vMerge="1">
                  <a:txBody>
                    <a:bodyPr/>
                    <a:lstStyle/>
                    <a:p>
                      <a:endParaRPr lang="en-US"/>
                    </a:p>
                  </a:txBody>
                  <a:tcPr/>
                </a:tc>
                <a:tc>
                  <a:txBody>
                    <a:bodyPr/>
                    <a:lstStyle/>
                    <a:p>
                      <a:pPr marL="0" marR="0" algn="just">
                        <a:lnSpc>
                          <a:spcPct val="150000"/>
                        </a:lnSpc>
                        <a:spcBef>
                          <a:spcPts val="0"/>
                        </a:spcBef>
                        <a:spcAft>
                          <a:spcPts val="0"/>
                        </a:spcAft>
                      </a:pPr>
                      <a:r>
                        <a:rPr lang="en-GB" sz="1200" kern="50">
                          <a:effectLst/>
                        </a:rPr>
                        <a:t>Low visitor, high social attendance</a:t>
                      </a:r>
                      <a:endParaRPr lang="en-US" sz="1200" kern="50">
                        <a:effectLst/>
                        <a:latin typeface="Cambria" panose="02040503050406030204" pitchFamily="18" charset="0"/>
                        <a:ea typeface="Arial Unicode MS"/>
                        <a:cs typeface="font36"/>
                      </a:endParaRPr>
                    </a:p>
                  </a:txBody>
                  <a:tcPr marL="40005" marR="40005" marT="0" marB="0"/>
                </a:tc>
                <a:tc>
                  <a:txBody>
                    <a:bodyPr/>
                    <a:lstStyle/>
                    <a:p>
                      <a:pPr marL="0" marR="0" algn="just">
                        <a:lnSpc>
                          <a:spcPct val="150000"/>
                        </a:lnSpc>
                        <a:spcBef>
                          <a:spcPts val="0"/>
                        </a:spcBef>
                        <a:spcAft>
                          <a:spcPts val="0"/>
                        </a:spcAft>
                      </a:pPr>
                      <a:r>
                        <a:rPr lang="en-GB" sz="1200" kern="50" dirty="0">
                          <a:effectLst/>
                        </a:rPr>
                        <a:t> </a:t>
                      </a:r>
                      <a:endParaRPr lang="en-US" sz="1200" kern="50" dirty="0">
                        <a:effectLst/>
                      </a:endParaRPr>
                    </a:p>
                    <a:p>
                      <a:pPr marL="0" marR="0" algn="just">
                        <a:lnSpc>
                          <a:spcPct val="150000"/>
                        </a:lnSpc>
                        <a:spcBef>
                          <a:spcPts val="0"/>
                        </a:spcBef>
                        <a:spcAft>
                          <a:spcPts val="0"/>
                        </a:spcAft>
                      </a:pPr>
                      <a:r>
                        <a:rPr lang="en-GB" sz="1200" kern="50" dirty="0">
                          <a:effectLst/>
                        </a:rPr>
                        <a:t>“Access Gateway” (AG)</a:t>
                      </a:r>
                      <a:endParaRPr lang="en-US" sz="1200" kern="50" dirty="0">
                        <a:effectLst/>
                        <a:latin typeface="Cambria" panose="02040503050406030204" pitchFamily="18" charset="0"/>
                        <a:ea typeface="Arial Unicode MS"/>
                        <a:cs typeface="font36"/>
                      </a:endParaRPr>
                    </a:p>
                  </a:txBody>
                  <a:tcPr marL="40005" marR="40005" marT="0" marB="0"/>
                </a:tc>
                <a:extLst>
                  <a:ext uri="{0D108BD9-81ED-4DB2-BD59-A6C34878D82A}">
                    <a16:rowId xmlns:a16="http://schemas.microsoft.com/office/drawing/2014/main" xmlns="" val="48365195"/>
                  </a:ext>
                </a:extLst>
              </a:tr>
              <a:tr h="838355">
                <a:tc vMerge="1">
                  <a:txBody>
                    <a:bodyPr/>
                    <a:lstStyle/>
                    <a:p>
                      <a:endParaRPr lang="en-US"/>
                    </a:p>
                  </a:txBody>
                  <a:tcPr/>
                </a:tc>
                <a:tc>
                  <a:txBody>
                    <a:bodyPr/>
                    <a:lstStyle/>
                    <a:p>
                      <a:pPr marL="0" marR="0" algn="just">
                        <a:lnSpc>
                          <a:spcPct val="150000"/>
                        </a:lnSpc>
                        <a:spcBef>
                          <a:spcPts val="0"/>
                        </a:spcBef>
                        <a:spcAft>
                          <a:spcPts val="0"/>
                        </a:spcAft>
                      </a:pPr>
                      <a:r>
                        <a:rPr lang="en-GB" sz="1200" kern="50">
                          <a:effectLst/>
                        </a:rPr>
                        <a:t>Low visitor, low social attendance</a:t>
                      </a:r>
                      <a:endParaRPr lang="en-US" sz="1200" kern="50">
                        <a:effectLst/>
                        <a:latin typeface="Cambria" panose="02040503050406030204" pitchFamily="18" charset="0"/>
                        <a:ea typeface="Arial Unicode MS"/>
                        <a:cs typeface="font36"/>
                      </a:endParaRPr>
                    </a:p>
                  </a:txBody>
                  <a:tcPr marL="40005" marR="40005" marT="0" marB="0"/>
                </a:tc>
                <a:tc>
                  <a:txBody>
                    <a:bodyPr/>
                    <a:lstStyle/>
                    <a:p>
                      <a:pPr marL="0" marR="0" algn="just">
                        <a:lnSpc>
                          <a:spcPct val="150000"/>
                        </a:lnSpc>
                        <a:spcBef>
                          <a:spcPts val="0"/>
                        </a:spcBef>
                        <a:spcAft>
                          <a:spcPts val="0"/>
                        </a:spcAft>
                      </a:pPr>
                      <a:r>
                        <a:rPr lang="en-GB" sz="1200" kern="50" dirty="0">
                          <a:effectLst/>
                        </a:rPr>
                        <a:t> </a:t>
                      </a:r>
                      <a:endParaRPr lang="en-US" sz="1200" kern="50" dirty="0">
                        <a:effectLst/>
                      </a:endParaRPr>
                    </a:p>
                    <a:p>
                      <a:pPr marL="0" marR="0" algn="just">
                        <a:lnSpc>
                          <a:spcPct val="150000"/>
                        </a:lnSpc>
                        <a:spcBef>
                          <a:spcPts val="0"/>
                        </a:spcBef>
                        <a:spcAft>
                          <a:spcPts val="0"/>
                        </a:spcAft>
                      </a:pPr>
                      <a:r>
                        <a:rPr lang="en-GB" sz="1200" kern="50" dirty="0">
                          <a:effectLst/>
                        </a:rPr>
                        <a:t>“Open Classroom” (OC)</a:t>
                      </a:r>
                      <a:endParaRPr lang="en-US" sz="1200" kern="50" dirty="0">
                        <a:effectLst/>
                        <a:latin typeface="Cambria" panose="02040503050406030204" pitchFamily="18" charset="0"/>
                        <a:ea typeface="Arial Unicode MS"/>
                        <a:cs typeface="font36"/>
                      </a:endParaRPr>
                    </a:p>
                  </a:txBody>
                  <a:tcPr marL="40005" marR="40005" marT="0" marB="0"/>
                </a:tc>
                <a:extLst>
                  <a:ext uri="{0D108BD9-81ED-4DB2-BD59-A6C34878D82A}">
                    <a16:rowId xmlns:a16="http://schemas.microsoft.com/office/drawing/2014/main" xmlns="" val="879688622"/>
                  </a:ext>
                </a:extLst>
              </a:tr>
            </a:tbl>
          </a:graphicData>
        </a:graphic>
      </p:graphicFrame>
      <p:pic>
        <p:nvPicPr>
          <p:cNvPr id="4" name="Picture 3"/>
          <p:cNvPicPr>
            <a:picLocks noChangeAspect="1"/>
          </p:cNvPicPr>
          <p:nvPr/>
        </p:nvPicPr>
        <p:blipFill>
          <a:blip r:embed="rId2"/>
          <a:stretch>
            <a:fillRect/>
          </a:stretch>
        </p:blipFill>
        <p:spPr>
          <a:xfrm>
            <a:off x="707571" y="3657600"/>
            <a:ext cx="3200400" cy="3200400"/>
          </a:xfrm>
          <a:prstGeom prst="rect">
            <a:avLst/>
          </a:prstGeom>
        </p:spPr>
      </p:pic>
    </p:spTree>
    <p:extLst>
      <p:ext uri="{BB962C8B-B14F-4D97-AF65-F5344CB8AC3E}">
        <p14:creationId xmlns:p14="http://schemas.microsoft.com/office/powerpoint/2010/main" val="2739414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Museums as places of well-being</a:t>
            </a:r>
          </a:p>
        </p:txBody>
      </p:sp>
      <p:sp>
        <p:nvSpPr>
          <p:cNvPr id="3" name="Content Placeholder 2"/>
          <p:cNvSpPr>
            <a:spLocks noGrp="1"/>
          </p:cNvSpPr>
          <p:nvPr>
            <p:ph idx="1"/>
          </p:nvPr>
        </p:nvSpPr>
        <p:spPr>
          <a:xfrm>
            <a:off x="5404756" y="2286000"/>
            <a:ext cx="5568043" cy="3581400"/>
          </a:xfrm>
        </p:spPr>
        <p:txBody>
          <a:bodyPr>
            <a:normAutofit fontScale="92500" lnSpcReduction="10000"/>
          </a:bodyPr>
          <a:lstStyle/>
          <a:p>
            <a:r>
              <a:rPr lang="en-US" dirty="0"/>
              <a:t>Sense of purpose</a:t>
            </a:r>
          </a:p>
          <a:p>
            <a:r>
              <a:rPr lang="en-US" dirty="0"/>
              <a:t>Sense of belonging</a:t>
            </a:r>
          </a:p>
          <a:p>
            <a:r>
              <a:rPr lang="en-US" dirty="0"/>
              <a:t>Cognition</a:t>
            </a:r>
          </a:p>
          <a:p>
            <a:r>
              <a:rPr lang="en-US" dirty="0"/>
              <a:t>Affect</a:t>
            </a:r>
          </a:p>
          <a:p>
            <a:r>
              <a:rPr lang="en-US" dirty="0"/>
              <a:t>Agora</a:t>
            </a:r>
          </a:p>
          <a:p>
            <a:r>
              <a:rPr lang="en-US" dirty="0"/>
              <a:t>Stage</a:t>
            </a:r>
          </a:p>
          <a:p>
            <a:r>
              <a:rPr lang="en-US" dirty="0"/>
              <a:t>School</a:t>
            </a:r>
          </a:p>
          <a:p>
            <a:r>
              <a:rPr lang="en-US" dirty="0"/>
              <a:t>Home</a:t>
            </a:r>
          </a:p>
        </p:txBody>
      </p:sp>
      <p:pic>
        <p:nvPicPr>
          <p:cNvPr id="4" name="Picture 3"/>
          <p:cNvPicPr>
            <a:picLocks noChangeAspect="1"/>
          </p:cNvPicPr>
          <p:nvPr/>
        </p:nvPicPr>
        <p:blipFill>
          <a:blip r:embed="rId2"/>
          <a:stretch>
            <a:fillRect/>
          </a:stretch>
        </p:blipFill>
        <p:spPr>
          <a:xfrm>
            <a:off x="707571" y="3657600"/>
            <a:ext cx="3200400" cy="3200400"/>
          </a:xfrm>
          <a:prstGeom prst="rect">
            <a:avLst/>
          </a:prstGeom>
        </p:spPr>
      </p:pic>
    </p:spTree>
    <p:extLst>
      <p:ext uri="{BB962C8B-B14F-4D97-AF65-F5344CB8AC3E}">
        <p14:creationId xmlns:p14="http://schemas.microsoft.com/office/powerpoint/2010/main" val="680634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xmlns=""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3793" name="Titolo 1"/>
          <p:cNvSpPr>
            <a:spLocks noGrp="1"/>
          </p:cNvSpPr>
          <p:nvPr>
            <p:ph type="title"/>
          </p:nvPr>
        </p:nvSpPr>
        <p:spPr>
          <a:xfrm>
            <a:off x="943277" y="712269"/>
            <a:ext cx="3370998" cy="5502264"/>
          </a:xfrm>
        </p:spPr>
        <p:txBody>
          <a:bodyPr>
            <a:normAutofit/>
          </a:bodyPr>
          <a:lstStyle/>
          <a:p>
            <a:pPr eaLnBrk="1" hangingPunct="1"/>
            <a:r>
              <a:rPr lang="en-US" altLang="en-US" b="1">
                <a:solidFill>
                  <a:srgbClr val="FFFFFF"/>
                </a:solidFill>
              </a:rPr>
              <a:t>An 8-tiers approach </a:t>
            </a:r>
            <a:br>
              <a:rPr lang="en-US" altLang="en-US" b="1">
                <a:solidFill>
                  <a:srgbClr val="FFFFFF"/>
                </a:solidFill>
              </a:rPr>
            </a:br>
            <a:r>
              <a:rPr lang="en-US" altLang="en-US" b="1">
                <a:solidFill>
                  <a:srgbClr val="FFFFFF"/>
                </a:solidFill>
              </a:rPr>
              <a:t>to the indirect effects </a:t>
            </a:r>
            <a:br>
              <a:rPr lang="en-US" altLang="en-US" b="1">
                <a:solidFill>
                  <a:srgbClr val="FFFFFF"/>
                </a:solidFill>
              </a:rPr>
            </a:br>
            <a:r>
              <a:rPr lang="en-US" altLang="en-US" b="1">
                <a:solidFill>
                  <a:srgbClr val="FFFFFF"/>
                </a:solidFill>
              </a:rPr>
              <a:t>of cultural participation</a:t>
            </a:r>
          </a:p>
        </p:txBody>
      </p:sp>
      <p:graphicFrame>
        <p:nvGraphicFramePr>
          <p:cNvPr id="33796" name="Segnaposto contenuto 2">
            <a:extLst>
              <a:ext uri="{FF2B5EF4-FFF2-40B4-BE49-F238E27FC236}">
                <a16:creationId xmlns:a16="http://schemas.microsoft.com/office/drawing/2014/main" xmlns="" id="{C4E215C9-C88D-483C-BDE3-ED7F0692DEAA}"/>
              </a:ext>
            </a:extLst>
          </p:cNvPr>
          <p:cNvGraphicFramePr>
            <a:graphicFrameLocks noGrp="1"/>
          </p:cNvGraphicFramePr>
          <p:nvPr>
            <p:ph idx="1"/>
            <p:extLst>
              <p:ext uri="{D42A27DB-BD31-4B8C-83A1-F6EECF244321}">
                <p14:modId xmlns:p14="http://schemas.microsoft.com/office/powerpoint/2010/main" val="526216721"/>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8371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43" name="Immagin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1" name="Titolo 1"/>
          <p:cNvSpPr>
            <a:spLocks noGrp="1"/>
          </p:cNvSpPr>
          <p:nvPr>
            <p:ph type="title"/>
          </p:nvPr>
        </p:nvSpPr>
        <p:spPr>
          <a:xfrm>
            <a:off x="648929" y="629266"/>
            <a:ext cx="5127031" cy="1676603"/>
          </a:xfrm>
        </p:spPr>
        <p:txBody>
          <a:bodyPr>
            <a:normAutofit/>
          </a:bodyPr>
          <a:lstStyle/>
          <a:p>
            <a:r>
              <a:rPr lang="en-US" altLang="en-US" b="1"/>
              <a:t>Culture-innovation clusters</a:t>
            </a:r>
          </a:p>
        </p:txBody>
      </p:sp>
      <p:sp>
        <p:nvSpPr>
          <p:cNvPr id="35842" name="Segnaposto contenuto 2"/>
          <p:cNvSpPr>
            <a:spLocks noGrp="1"/>
          </p:cNvSpPr>
          <p:nvPr>
            <p:ph idx="1"/>
          </p:nvPr>
        </p:nvSpPr>
        <p:spPr>
          <a:xfrm>
            <a:off x="648930" y="2438400"/>
            <a:ext cx="5127029" cy="3785419"/>
          </a:xfrm>
        </p:spPr>
        <p:txBody>
          <a:bodyPr>
            <a:normAutofit/>
          </a:bodyPr>
          <a:lstStyle/>
          <a:p>
            <a:r>
              <a:rPr lang="en-US" altLang="en-US" sz="1800"/>
              <a:t>Top innovation + culture: Sweden, Denmark, Netherlands, UK, Ireland, Luxembourg, France, Germany</a:t>
            </a:r>
          </a:p>
          <a:p>
            <a:r>
              <a:rPr lang="en-US" altLang="en-US" sz="1800"/>
              <a:t>Top innovation + culture lagging: Finland, Belgium, Austria</a:t>
            </a:r>
          </a:p>
          <a:p>
            <a:r>
              <a:rPr lang="en-US" altLang="en-US" sz="1800"/>
              <a:t>Top culture + innovation lagging: Spain, Estonia</a:t>
            </a:r>
          </a:p>
          <a:p>
            <a:r>
              <a:rPr lang="en-US" altLang="en-US" sz="1800"/>
              <a:t>Lagging innovation + culture: Slovenia, Malta, Croatia, Italy, Czech Republic</a:t>
            </a:r>
          </a:p>
          <a:p>
            <a:r>
              <a:rPr lang="en-US" altLang="en-US" sz="1800"/>
              <a:t>Bottom innovation + lagging culture: Lithuania, Latvia, Bulgaria, Romania, Poland</a:t>
            </a:r>
          </a:p>
          <a:p>
            <a:r>
              <a:rPr lang="en-US" altLang="en-US" sz="1800"/>
              <a:t>Bottom culture + lagging innovation: Cyprus, Portugal, Greece, Slovakia, Hungary         </a:t>
            </a:r>
          </a:p>
        </p:txBody>
      </p:sp>
    </p:spTree>
    <p:extLst>
      <p:ext uri="{BB962C8B-B14F-4D97-AF65-F5344CB8AC3E}">
        <p14:creationId xmlns:p14="http://schemas.microsoft.com/office/powerpoint/2010/main" val="2709653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66" name="Segnaposto contenuto 3" descr="52482tntik7dxx4.jpg"/>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5490196" y="492573"/>
            <a:ext cx="5880796" cy="5880796"/>
          </a:xfrm>
          <a:prstGeom prst="rect">
            <a:avLst/>
          </a:prstGeom>
        </p:spPr>
      </p:pic>
      <p:sp>
        <p:nvSpPr>
          <p:cNvPr id="71" name="Rectangle 70">
            <a:extLst>
              <a:ext uri="{FF2B5EF4-FFF2-40B4-BE49-F238E27FC236}">
                <a16:creationId xmlns:a16="http://schemas.microsoft.com/office/drawing/2014/main" xmlns="" id="{1707FC24-6981-43D9-B525-C7832BA224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5" name="Titolo 1"/>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altLang="en-US" sz="4800" b="1" kern="1200">
                <a:solidFill>
                  <a:srgbClr val="FFFFFF"/>
                </a:solidFill>
                <a:latin typeface="+mj-lt"/>
                <a:ea typeface="+mj-ea"/>
                <a:cs typeface="+mj-cs"/>
              </a:rPr>
              <a:t>Hierarchy of factors affecting psychological well-being</a:t>
            </a:r>
          </a:p>
        </p:txBody>
      </p:sp>
    </p:spTree>
    <p:extLst>
      <p:ext uri="{BB962C8B-B14F-4D97-AF65-F5344CB8AC3E}">
        <p14:creationId xmlns:p14="http://schemas.microsoft.com/office/powerpoint/2010/main" val="3827815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E186B68C-84BC-4A6E-99D1-EE87483C13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74">
            <a:extLst>
              <a:ext uri="{FF2B5EF4-FFF2-40B4-BE49-F238E27FC236}">
                <a16:creationId xmlns:a16="http://schemas.microsoft.com/office/drawing/2014/main" xmlns="" id="{1C091803-41C2-48E0-9228-5148460C747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77" name="Rectangle 76">
            <a:extLst>
              <a:ext uri="{FF2B5EF4-FFF2-40B4-BE49-F238E27FC236}">
                <a16:creationId xmlns:a16="http://schemas.microsoft.com/office/drawing/2014/main" xmlns="" id="{6166C6D1-23AC-49C4-BA07-238E4E9F8C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9" name="Rectangle 78">
            <a:extLst>
              <a:ext uri="{FF2B5EF4-FFF2-40B4-BE49-F238E27FC236}">
                <a16:creationId xmlns:a16="http://schemas.microsoft.com/office/drawing/2014/main" xmlns="" id="{B775CD93-9DF2-48CB-9F57-1BCA9A46C7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0" name="Graphic 69">
            <a:extLst>
              <a:ext uri="{FF2B5EF4-FFF2-40B4-BE49-F238E27FC236}">
                <a16:creationId xmlns:a16="http://schemas.microsoft.com/office/drawing/2014/main" xmlns="" id="{37203203-9CDA-4979-A50F-A78423E3B03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243078" y="2576514"/>
            <a:ext cx="1705848" cy="1705848"/>
          </a:xfrm>
          <a:prstGeom prst="rect">
            <a:avLst/>
          </a:prstGeom>
        </p:spPr>
      </p:pic>
      <p:sp>
        <p:nvSpPr>
          <p:cNvPr id="37889" name="Titolo 1"/>
          <p:cNvSpPr>
            <a:spLocks noGrp="1"/>
          </p:cNvSpPr>
          <p:nvPr>
            <p:ph type="title"/>
          </p:nvPr>
        </p:nvSpPr>
        <p:spPr>
          <a:xfrm>
            <a:off x="774700" y="762000"/>
            <a:ext cx="3759200" cy="3340100"/>
          </a:xfrm>
        </p:spPr>
        <p:txBody>
          <a:bodyPr>
            <a:normAutofit/>
          </a:bodyPr>
          <a:lstStyle/>
          <a:p>
            <a:pPr eaLnBrk="1" hangingPunct="1"/>
            <a:r>
              <a:rPr lang="en-US" altLang="en-US" b="1">
                <a:solidFill>
                  <a:srgbClr val="FFFFFF"/>
                </a:solidFill>
              </a:rPr>
              <a:t>Hierarchy of factors affecting psychological well-being</a:t>
            </a:r>
          </a:p>
        </p:txBody>
      </p:sp>
      <p:sp>
        <p:nvSpPr>
          <p:cNvPr id="37890" name="Segnaposto contenuto 2"/>
          <p:cNvSpPr>
            <a:spLocks noGrp="1"/>
          </p:cNvSpPr>
          <p:nvPr>
            <p:ph idx="1"/>
          </p:nvPr>
        </p:nvSpPr>
        <p:spPr>
          <a:xfrm>
            <a:off x="7658103" y="795548"/>
            <a:ext cx="3759198" cy="5275603"/>
          </a:xfrm>
        </p:spPr>
        <p:txBody>
          <a:bodyPr anchor="ctr">
            <a:normAutofit/>
          </a:bodyPr>
          <a:lstStyle/>
          <a:p>
            <a:pPr eaLnBrk="1" hangingPunct="1">
              <a:buFont typeface="Arial" charset="0"/>
              <a:buNone/>
            </a:pPr>
            <a:r>
              <a:rPr lang="en-US" altLang="en-US" sz="2000"/>
              <a:t>1 Diseases</a:t>
            </a:r>
          </a:p>
          <a:p>
            <a:pPr eaLnBrk="1" hangingPunct="1">
              <a:buFont typeface="Arial" charset="0"/>
              <a:buNone/>
            </a:pPr>
            <a:r>
              <a:rPr lang="en-US" altLang="en-US" sz="2000"/>
              <a:t>2 </a:t>
            </a:r>
            <a:r>
              <a:rPr lang="en-US" altLang="en-US" sz="2000" b="1"/>
              <a:t>Cultural participation</a:t>
            </a:r>
          </a:p>
          <a:p>
            <a:pPr eaLnBrk="1" hangingPunct="1">
              <a:buFont typeface="Arial" charset="0"/>
              <a:buNone/>
            </a:pPr>
            <a:r>
              <a:rPr lang="en-US" altLang="en-US" sz="2000"/>
              <a:t>3 Income</a:t>
            </a:r>
          </a:p>
          <a:p>
            <a:pPr eaLnBrk="1" hangingPunct="1">
              <a:buFont typeface="Arial" charset="0"/>
              <a:buNone/>
            </a:pPr>
            <a:r>
              <a:rPr lang="en-US" altLang="en-US" sz="2000"/>
              <a:t>4 Age</a:t>
            </a:r>
          </a:p>
          <a:p>
            <a:pPr eaLnBrk="1" hangingPunct="1">
              <a:buFont typeface="Arial" charset="0"/>
              <a:buNone/>
            </a:pPr>
            <a:r>
              <a:rPr lang="en-US" altLang="en-US" sz="2000"/>
              <a:t>5 Education</a:t>
            </a:r>
          </a:p>
          <a:p>
            <a:pPr eaLnBrk="1" hangingPunct="1">
              <a:buFont typeface="Arial" charset="0"/>
              <a:buNone/>
            </a:pPr>
            <a:r>
              <a:rPr lang="en-US" altLang="en-US" sz="2000"/>
              <a:t>6 Gender</a:t>
            </a:r>
          </a:p>
          <a:p>
            <a:pPr eaLnBrk="1" hangingPunct="1">
              <a:buFont typeface="Arial" charset="0"/>
              <a:buNone/>
            </a:pPr>
            <a:r>
              <a:rPr lang="en-US" altLang="en-US" sz="2000"/>
              <a:t>7 Job</a:t>
            </a:r>
          </a:p>
          <a:p>
            <a:pPr eaLnBrk="1" hangingPunct="1">
              <a:buFont typeface="Arial" charset="0"/>
              <a:buNone/>
            </a:pPr>
            <a:r>
              <a:rPr lang="en-US" altLang="en-US" sz="2000"/>
              <a:t>8 Geography  </a:t>
            </a:r>
          </a:p>
        </p:txBody>
      </p:sp>
    </p:spTree>
    <p:extLst>
      <p:ext uri="{BB962C8B-B14F-4D97-AF65-F5344CB8AC3E}">
        <p14:creationId xmlns:p14="http://schemas.microsoft.com/office/powerpoint/2010/main" val="2529584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3" name="Object 2"/>
          <p:cNvGraphicFramePr>
            <a:graphicFrameLocks noChangeAspect="1"/>
          </p:cNvGraphicFramePr>
          <p:nvPr/>
        </p:nvGraphicFramePr>
        <p:xfrm>
          <a:off x="4495801" y="2514601"/>
          <a:ext cx="5256213" cy="3502025"/>
        </p:xfrm>
        <a:graphic>
          <a:graphicData uri="http://schemas.openxmlformats.org/presentationml/2006/ole">
            <mc:AlternateContent xmlns:mc="http://schemas.openxmlformats.org/markup-compatibility/2006">
              <mc:Choice xmlns:v="urn:schemas-microsoft-com:vml" Requires="v">
                <p:oleObj spid="_x0000_s12300" name="Grafico" r:id="rId3" imgW="6095776" imgH="4063850" progId="MSGraph.Chart.8">
                  <p:embed followColorScheme="full"/>
                </p:oleObj>
              </mc:Choice>
              <mc:Fallback>
                <p:oleObj name="Grafico" r:id="rId3" imgW="6095776" imgH="4063850"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1" y="2514601"/>
                        <a:ext cx="5256213" cy="35020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8914" name="CasellaDiTesto 4"/>
          <p:cNvSpPr txBox="1">
            <a:spLocks noChangeArrowheads="1"/>
          </p:cNvSpPr>
          <p:nvPr/>
        </p:nvSpPr>
        <p:spPr bwMode="auto">
          <a:xfrm>
            <a:off x="2667000" y="1371601"/>
            <a:ext cx="3213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a:t>Classical music concerts</a:t>
            </a:r>
          </a:p>
        </p:txBody>
      </p:sp>
      <p:pic>
        <p:nvPicPr>
          <p:cNvPr id="3" name="Immagine 2"/>
          <p:cNvPicPr>
            <a:picLocks noChangeAspect="1"/>
          </p:cNvPicPr>
          <p:nvPr/>
        </p:nvPicPr>
        <p:blipFill>
          <a:blip r:embed="rId5"/>
          <a:stretch>
            <a:fillRect/>
          </a:stretch>
        </p:blipFill>
        <p:spPr>
          <a:xfrm>
            <a:off x="924416" y="2514600"/>
            <a:ext cx="2939245" cy="3433829"/>
          </a:xfrm>
          <a:prstGeom prst="rect">
            <a:avLst/>
          </a:prstGeom>
        </p:spPr>
      </p:pic>
    </p:spTree>
    <p:extLst>
      <p:ext uri="{BB962C8B-B14F-4D97-AF65-F5344CB8AC3E}">
        <p14:creationId xmlns:p14="http://schemas.microsoft.com/office/powerpoint/2010/main" val="82691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20640" y="1904281"/>
            <a:ext cx="6233160" cy="4272681"/>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dirty="0"/>
              <a:t>Three different regimes of cultural value creation</a:t>
            </a:r>
          </a:p>
        </p:txBody>
      </p:sp>
      <p:sp>
        <p:nvSpPr>
          <p:cNvPr id="3" name="Content Placeholder 2"/>
          <p:cNvSpPr>
            <a:spLocks noGrp="1"/>
          </p:cNvSpPr>
          <p:nvPr>
            <p:ph idx="1"/>
          </p:nvPr>
        </p:nvSpPr>
        <p:spPr>
          <a:xfrm>
            <a:off x="838200" y="1825625"/>
            <a:ext cx="3797807" cy="4351338"/>
          </a:xfrm>
        </p:spPr>
        <p:txBody>
          <a:bodyPr>
            <a:normAutofit/>
          </a:bodyPr>
          <a:lstStyle/>
          <a:p>
            <a:r>
              <a:rPr lang="en-US" sz="1100" b="1"/>
              <a:t>Culture 1.0: patronage</a:t>
            </a:r>
            <a:r>
              <a:rPr lang="en-US" sz="1100"/>
              <a:t>.</a:t>
            </a:r>
          </a:p>
          <a:p>
            <a:pPr lvl="1"/>
            <a:r>
              <a:rPr lang="en-US" sz="1100"/>
              <a:t>No industrial organization</a:t>
            </a:r>
          </a:p>
          <a:p>
            <a:pPr lvl="1"/>
            <a:r>
              <a:rPr lang="en-US" sz="1100"/>
              <a:t>Subsidies indispensable</a:t>
            </a:r>
          </a:p>
          <a:p>
            <a:pPr lvl="1"/>
            <a:r>
              <a:rPr lang="en-US" sz="1100"/>
              <a:t>Centered on creative development &amp; expert recognition</a:t>
            </a:r>
          </a:p>
          <a:p>
            <a:pPr lvl="1"/>
            <a:r>
              <a:rPr lang="en-US" sz="1100"/>
              <a:t>Select audiences</a:t>
            </a:r>
          </a:p>
          <a:p>
            <a:pPr lvl="1"/>
            <a:r>
              <a:rPr lang="en-US" sz="1100"/>
              <a:t>Highbrow/lowbrow</a:t>
            </a:r>
          </a:p>
          <a:p>
            <a:r>
              <a:rPr lang="en-US" sz="1100" b="1"/>
              <a:t>Culture 2.0: cultural and creative industries</a:t>
            </a:r>
          </a:p>
          <a:p>
            <a:pPr lvl="1"/>
            <a:r>
              <a:rPr lang="en-US" sz="1100"/>
              <a:t>Industrially organized</a:t>
            </a:r>
          </a:p>
          <a:p>
            <a:pPr lvl="1"/>
            <a:r>
              <a:rPr lang="en-US" sz="1100"/>
              <a:t>Profitable</a:t>
            </a:r>
          </a:p>
          <a:p>
            <a:pPr lvl="1"/>
            <a:r>
              <a:rPr lang="en-US" sz="1100"/>
              <a:t>Centered on market outcomes</a:t>
            </a:r>
          </a:p>
          <a:p>
            <a:pPr lvl="1"/>
            <a:r>
              <a:rPr lang="en-US" sz="1100"/>
              <a:t>Large audiences</a:t>
            </a:r>
          </a:p>
          <a:p>
            <a:pPr lvl="1"/>
            <a:r>
              <a:rPr lang="en-US" sz="1100"/>
              <a:t>Copyright</a:t>
            </a:r>
          </a:p>
          <a:p>
            <a:r>
              <a:rPr lang="en-US" sz="1100" b="1"/>
              <a:t>Culture 3.0: open platforms</a:t>
            </a:r>
          </a:p>
          <a:p>
            <a:pPr lvl="1"/>
            <a:r>
              <a:rPr lang="en-US" sz="1100"/>
              <a:t>Commercial platforms + communities</a:t>
            </a:r>
          </a:p>
          <a:p>
            <a:pPr lvl="1"/>
            <a:r>
              <a:rPr lang="en-US" sz="1100"/>
              <a:t>Profits + crowdfunding</a:t>
            </a:r>
          </a:p>
          <a:p>
            <a:pPr lvl="1"/>
            <a:r>
              <a:rPr lang="en-US" sz="1100"/>
              <a:t>Centered on co-creation</a:t>
            </a:r>
          </a:p>
          <a:p>
            <a:pPr lvl="1"/>
            <a:r>
              <a:rPr lang="en-US" sz="1100"/>
              <a:t>Prosumer ecosystems</a:t>
            </a:r>
          </a:p>
          <a:p>
            <a:pPr lvl="1"/>
            <a:r>
              <a:rPr lang="en-US" sz="1100"/>
              <a:t>Virality</a:t>
            </a:r>
          </a:p>
        </p:txBody>
      </p:sp>
    </p:spTree>
    <p:extLst>
      <p:ext uri="{BB962C8B-B14F-4D97-AF65-F5344CB8AC3E}">
        <p14:creationId xmlns:p14="http://schemas.microsoft.com/office/powerpoint/2010/main" val="4115304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7" name="Object 2"/>
          <p:cNvGraphicFramePr>
            <a:graphicFrameLocks noChangeAspect="1"/>
          </p:cNvGraphicFramePr>
          <p:nvPr/>
        </p:nvGraphicFramePr>
        <p:xfrm>
          <a:off x="4343400" y="2590800"/>
          <a:ext cx="5545138" cy="3697288"/>
        </p:xfrm>
        <a:graphic>
          <a:graphicData uri="http://schemas.openxmlformats.org/presentationml/2006/ole">
            <mc:AlternateContent xmlns:mc="http://schemas.openxmlformats.org/markup-compatibility/2006">
              <mc:Choice xmlns:v="urn:schemas-microsoft-com:vml" Requires="v">
                <p:oleObj spid="_x0000_s13324" name="Grafico" r:id="rId3" imgW="6095776" imgH="4063850" progId="MSGraph.Chart.8">
                  <p:embed followColorScheme="full"/>
                </p:oleObj>
              </mc:Choice>
              <mc:Fallback>
                <p:oleObj name="Grafico" r:id="rId3" imgW="6095776" imgH="4063850"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590800"/>
                        <a:ext cx="5545138" cy="36972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9938" name="CasellaDiTesto 2"/>
          <p:cNvSpPr txBox="1">
            <a:spLocks noChangeArrowheads="1"/>
          </p:cNvSpPr>
          <p:nvPr/>
        </p:nvSpPr>
        <p:spPr bwMode="auto">
          <a:xfrm>
            <a:off x="2819401" y="1219201"/>
            <a:ext cx="1173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a:t>Theatre</a:t>
            </a:r>
          </a:p>
        </p:txBody>
      </p:sp>
      <p:pic>
        <p:nvPicPr>
          <p:cNvPr id="3" name="Immagine 2"/>
          <p:cNvPicPr>
            <a:picLocks noChangeAspect="1"/>
          </p:cNvPicPr>
          <p:nvPr/>
        </p:nvPicPr>
        <p:blipFill>
          <a:blip r:embed="rId5"/>
          <a:stretch>
            <a:fillRect/>
          </a:stretch>
        </p:blipFill>
        <p:spPr>
          <a:xfrm>
            <a:off x="1164618" y="2389188"/>
            <a:ext cx="2082800" cy="3898900"/>
          </a:xfrm>
          <a:prstGeom prst="rect">
            <a:avLst/>
          </a:prstGeom>
        </p:spPr>
      </p:pic>
    </p:spTree>
    <p:extLst>
      <p:ext uri="{BB962C8B-B14F-4D97-AF65-F5344CB8AC3E}">
        <p14:creationId xmlns:p14="http://schemas.microsoft.com/office/powerpoint/2010/main" val="1551556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1" name="Object 2"/>
          <p:cNvGraphicFramePr>
            <a:graphicFrameLocks noChangeAspect="1"/>
          </p:cNvGraphicFramePr>
          <p:nvPr>
            <p:extLst>
              <p:ext uri="{D42A27DB-BD31-4B8C-83A1-F6EECF244321}">
                <p14:modId xmlns:p14="http://schemas.microsoft.com/office/powerpoint/2010/main" val="110209811"/>
              </p:ext>
            </p:extLst>
          </p:nvPr>
        </p:nvGraphicFramePr>
        <p:xfrm>
          <a:off x="1571223" y="1085850"/>
          <a:ext cx="9061474" cy="5564095"/>
        </p:xfrm>
        <a:graphic>
          <a:graphicData uri="http://schemas.openxmlformats.org/presentationml/2006/ole">
            <mc:AlternateContent xmlns:mc="http://schemas.openxmlformats.org/markup-compatibility/2006">
              <mc:Choice xmlns:v="urn:schemas-microsoft-com:vml" Requires="v">
                <p:oleObj spid="_x0000_s14347" name="Grafico" r:id="rId3" imgW="7112000" imgH="4864100" progId="Excel.Chart.8">
                  <p:embed/>
                </p:oleObj>
              </mc:Choice>
              <mc:Fallback>
                <p:oleObj name="Grafico" r:id="rId3" imgW="7112000" imgH="48641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223" y="1085850"/>
                        <a:ext cx="9061474" cy="5564095"/>
                      </a:xfrm>
                      <a:prstGeom prst="rect">
                        <a:avLst/>
                      </a:prstGeom>
                      <a:noFill/>
                      <a:ln>
                        <a:noFill/>
                      </a:ln>
                      <a:effectLst/>
                      <a:extLst/>
                    </p:spPr>
                  </p:pic>
                </p:oleObj>
              </mc:Fallback>
            </mc:AlternateContent>
          </a:graphicData>
        </a:graphic>
      </p:graphicFrame>
      <p:sp>
        <p:nvSpPr>
          <p:cNvPr id="40962" name="CasellaDiTesto 2"/>
          <p:cNvSpPr txBox="1">
            <a:spLocks noChangeArrowheads="1"/>
          </p:cNvSpPr>
          <p:nvPr/>
        </p:nvSpPr>
        <p:spPr bwMode="auto">
          <a:xfrm>
            <a:off x="2438400" y="685800"/>
            <a:ext cx="637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000" b="1"/>
              <a:t>Which single variables have the strongest impact on SWB?</a:t>
            </a:r>
          </a:p>
        </p:txBody>
      </p:sp>
    </p:spTree>
    <p:extLst>
      <p:ext uri="{BB962C8B-B14F-4D97-AF65-F5344CB8AC3E}">
        <p14:creationId xmlns:p14="http://schemas.microsoft.com/office/powerpoint/2010/main" val="116169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More than you know (or imagine)</a:t>
            </a:r>
          </a:p>
        </p:txBody>
      </p:sp>
      <p:pic>
        <p:nvPicPr>
          <p:cNvPr id="5" name="Picture 4"/>
          <p:cNvPicPr/>
          <p:nvPr/>
        </p:nvPicPr>
        <p:blipFill rotWithShape="1">
          <a:blip r:embed="rId2" cstate="email">
            <a:extLst>
              <a:ext uri="{28A0092B-C50C-407E-A947-70E740481C1C}">
                <a14:useLocalDpi xmlns:a14="http://schemas.microsoft.com/office/drawing/2010/main"/>
              </a:ext>
            </a:extLst>
          </a:blip>
          <a:srcRect/>
          <a:stretch/>
        </p:blipFill>
        <p:spPr bwMode="auto">
          <a:xfrm>
            <a:off x="4739207" y="2426162"/>
            <a:ext cx="6768752" cy="3960440"/>
          </a:xfrm>
          <a:prstGeom prst="rect">
            <a:avLst/>
          </a:prstGeom>
          <a:noFill/>
          <a:ln>
            <a:noFill/>
          </a:ln>
          <a:extLst/>
        </p:spPr>
      </p:pic>
      <p:pic>
        <p:nvPicPr>
          <p:cNvPr id="4" name="Picture 3"/>
          <p:cNvPicPr>
            <a:picLocks noChangeAspect="1"/>
          </p:cNvPicPr>
          <p:nvPr/>
        </p:nvPicPr>
        <p:blipFill>
          <a:blip r:embed="rId3"/>
          <a:stretch>
            <a:fillRect/>
          </a:stretch>
        </p:blipFill>
        <p:spPr>
          <a:xfrm>
            <a:off x="704850" y="3657600"/>
            <a:ext cx="3200400" cy="3200400"/>
          </a:xfrm>
          <a:prstGeom prst="rect">
            <a:avLst/>
          </a:prstGeom>
        </p:spPr>
      </p:pic>
    </p:spTree>
    <p:extLst>
      <p:ext uri="{BB962C8B-B14F-4D97-AF65-F5344CB8AC3E}">
        <p14:creationId xmlns:p14="http://schemas.microsoft.com/office/powerpoint/2010/main" val="2025726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3" name="Content Placeholder 2"/>
          <p:cNvSpPr>
            <a:spLocks noGrp="1"/>
          </p:cNvSpPr>
          <p:nvPr>
            <p:ph idx="1"/>
          </p:nvPr>
        </p:nvSpPr>
        <p:spPr>
          <a:xfrm>
            <a:off x="6008914" y="2286000"/>
            <a:ext cx="4963886" cy="4171950"/>
          </a:xfrm>
        </p:spPr>
        <p:txBody>
          <a:bodyPr>
            <a:normAutofit fontScale="77500" lnSpcReduction="20000"/>
          </a:bodyPr>
          <a:lstStyle/>
          <a:p>
            <a:r>
              <a:rPr lang="en-US" dirty="0"/>
              <a:t>There is not a ‘right’ rule to value creation</a:t>
            </a:r>
          </a:p>
          <a:p>
            <a:r>
              <a:rPr lang="en-US" dirty="0"/>
              <a:t>Every museum must find its own proper mix of value creation channels depending on its characteristics, mandate, context, and constraints</a:t>
            </a:r>
          </a:p>
          <a:p>
            <a:r>
              <a:rPr lang="en-US" dirty="0"/>
              <a:t>The museum value creation philosophy needs to be clearly spelled, communicated, and accounted for: the crucial role of measurement</a:t>
            </a:r>
          </a:p>
          <a:p>
            <a:r>
              <a:rPr lang="en-US" dirty="0"/>
              <a:t>The value creation philosophy is to be read in the framework of the local cultural and creative ecology</a:t>
            </a:r>
          </a:p>
          <a:p>
            <a:r>
              <a:rPr lang="en-US" dirty="0"/>
              <a:t>Avoid being judged against an inappropriate benchmark!</a:t>
            </a:r>
          </a:p>
        </p:txBody>
      </p:sp>
      <p:pic>
        <p:nvPicPr>
          <p:cNvPr id="4" name="Picture 3"/>
          <p:cNvPicPr>
            <a:picLocks noChangeAspect="1"/>
          </p:cNvPicPr>
          <p:nvPr/>
        </p:nvPicPr>
        <p:blipFill>
          <a:blip r:embed="rId2"/>
          <a:stretch>
            <a:fillRect/>
          </a:stretch>
        </p:blipFill>
        <p:spPr>
          <a:xfrm>
            <a:off x="704850" y="3657600"/>
            <a:ext cx="3200400" cy="3200400"/>
          </a:xfrm>
          <a:prstGeom prst="rect">
            <a:avLst/>
          </a:prstGeom>
        </p:spPr>
      </p:pic>
    </p:spTree>
    <p:extLst>
      <p:ext uri="{BB962C8B-B14F-4D97-AF65-F5344CB8AC3E}">
        <p14:creationId xmlns:p14="http://schemas.microsoft.com/office/powerpoint/2010/main" val="2742270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865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magin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7547" y="321733"/>
            <a:ext cx="7058306" cy="4107392"/>
          </a:xfrm>
          <a:prstGeom prst="rect">
            <a:avLst/>
          </a:prstGeom>
        </p:spPr>
      </p:pic>
      <p:sp>
        <p:nvSpPr>
          <p:cNvPr id="2" name="Title 1"/>
          <p:cNvSpPr>
            <a:spLocks noGrp="1"/>
          </p:cNvSpPr>
          <p:nvPr>
            <p:ph type="title"/>
          </p:nvPr>
        </p:nvSpPr>
        <p:spPr>
          <a:xfrm>
            <a:off x="524256" y="4767072"/>
            <a:ext cx="6594189" cy="1625210"/>
          </a:xfrm>
        </p:spPr>
        <p:txBody>
          <a:bodyPr>
            <a:normAutofit/>
          </a:bodyPr>
          <a:lstStyle/>
          <a:p>
            <a:pPr algn="r"/>
            <a:r>
              <a:rPr lang="en-US" sz="3700">
                <a:solidFill>
                  <a:srgbClr val="FFFFFF"/>
                </a:solidFill>
              </a:rPr>
              <a:t>Mapping cultural and creative sectors The non industrial core (1.0)</a:t>
            </a:r>
          </a:p>
        </p:txBody>
      </p:sp>
      <p:sp>
        <p:nvSpPr>
          <p:cNvPr id="7" name="Content Placeholder 6"/>
          <p:cNvSpPr>
            <a:spLocks noGrp="1"/>
          </p:cNvSpPr>
          <p:nvPr>
            <p:ph idx="1"/>
          </p:nvPr>
        </p:nvSpPr>
        <p:spPr>
          <a:xfrm>
            <a:off x="8029319" y="917725"/>
            <a:ext cx="3424739" cy="4852362"/>
          </a:xfrm>
        </p:spPr>
        <p:txBody>
          <a:bodyPr anchor="ctr">
            <a:normAutofit/>
          </a:bodyPr>
          <a:lstStyle/>
          <a:p>
            <a:r>
              <a:rPr lang="en-US" sz="2000">
                <a:solidFill>
                  <a:srgbClr val="FFFFFF"/>
                </a:solidFill>
              </a:rPr>
              <a:t>Visual arts</a:t>
            </a:r>
          </a:p>
          <a:p>
            <a:r>
              <a:rPr lang="en-US" sz="2000">
                <a:solidFill>
                  <a:srgbClr val="FFFFFF"/>
                </a:solidFill>
              </a:rPr>
              <a:t>Performing arts</a:t>
            </a:r>
          </a:p>
          <a:p>
            <a:r>
              <a:rPr lang="en-US" sz="2000">
                <a:solidFill>
                  <a:srgbClr val="FFFFFF"/>
                </a:solidFill>
              </a:rPr>
              <a:t>Heritage and museums</a:t>
            </a:r>
          </a:p>
          <a:p>
            <a:endParaRPr lang="en-US" sz="2000">
              <a:solidFill>
                <a:srgbClr val="FFFFFF"/>
              </a:solidFill>
            </a:endParaRPr>
          </a:p>
          <a:p>
            <a:pPr marL="0" indent="0">
              <a:buNone/>
            </a:pPr>
            <a:r>
              <a:rPr lang="en-US" sz="2000">
                <a:solidFill>
                  <a:srgbClr val="FFFFFF"/>
                </a:solidFill>
              </a:rPr>
              <a:t>They are like the ‘R&amp;D’ lab of cultural and creative production</a:t>
            </a:r>
          </a:p>
          <a:p>
            <a:pPr marL="0" indent="0">
              <a:buNone/>
            </a:pPr>
            <a:r>
              <a:rPr lang="en-US" sz="2000">
                <a:solidFill>
                  <a:srgbClr val="FFFFFF"/>
                </a:solidFill>
              </a:rPr>
              <a:t>Cannot sustain themselves on the market, but are a crucial dynamic force</a:t>
            </a:r>
          </a:p>
          <a:p>
            <a:pPr marL="0" indent="0">
              <a:buNone/>
            </a:pPr>
            <a:r>
              <a:rPr lang="en-US" sz="2000">
                <a:solidFill>
                  <a:srgbClr val="FFFFFF"/>
                </a:solidFill>
              </a:rPr>
              <a:t>They are tendentially elitarian, but must be made as inclusive as possible</a:t>
            </a:r>
          </a:p>
        </p:txBody>
      </p:sp>
    </p:spTree>
    <p:extLst>
      <p:ext uri="{BB962C8B-B14F-4D97-AF65-F5344CB8AC3E}">
        <p14:creationId xmlns:p14="http://schemas.microsoft.com/office/powerpoint/2010/main" val="169994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7FA33FF-088D-4F16-95A2-2C64D353DEA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A376EFB1-01CF-419F-ABF1-2AF02BBFCBD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50604" y="0"/>
            <a:ext cx="6141396"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FF9DEA15-78BD-4750-AA18-B9F28A6D5A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magin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4632" y="787907"/>
            <a:ext cx="5126736" cy="5126736"/>
          </a:xfrm>
          <a:prstGeom prst="rect">
            <a:avLst/>
          </a:prstGeom>
        </p:spPr>
      </p:pic>
      <p:sp>
        <p:nvSpPr>
          <p:cNvPr id="2" name="Title 1"/>
          <p:cNvSpPr>
            <a:spLocks noGrp="1"/>
          </p:cNvSpPr>
          <p:nvPr>
            <p:ph type="title"/>
          </p:nvPr>
        </p:nvSpPr>
        <p:spPr>
          <a:xfrm>
            <a:off x="6392598" y="640263"/>
            <a:ext cx="5221266" cy="1344975"/>
          </a:xfrm>
        </p:spPr>
        <p:txBody>
          <a:bodyPr>
            <a:normAutofit/>
          </a:bodyPr>
          <a:lstStyle/>
          <a:p>
            <a:r>
              <a:rPr lang="en-US" sz="3100"/>
              <a:t>Mapping cultural and creative sectors Cultural industries (2.0)</a:t>
            </a:r>
          </a:p>
        </p:txBody>
      </p:sp>
      <p:sp>
        <p:nvSpPr>
          <p:cNvPr id="3" name="Content Placeholder 2"/>
          <p:cNvSpPr>
            <a:spLocks noGrp="1"/>
          </p:cNvSpPr>
          <p:nvPr>
            <p:ph idx="1"/>
          </p:nvPr>
        </p:nvSpPr>
        <p:spPr>
          <a:xfrm>
            <a:off x="6391903" y="2121763"/>
            <a:ext cx="5235490" cy="3773010"/>
          </a:xfrm>
        </p:spPr>
        <p:txBody>
          <a:bodyPr>
            <a:normAutofit/>
          </a:bodyPr>
          <a:lstStyle/>
          <a:p>
            <a:r>
              <a:rPr lang="en-US" sz="1600"/>
              <a:t>Publishing</a:t>
            </a:r>
          </a:p>
          <a:p>
            <a:r>
              <a:rPr lang="en-US" sz="1600"/>
              <a:t>Cinema</a:t>
            </a:r>
          </a:p>
          <a:p>
            <a:r>
              <a:rPr lang="en-US" sz="1600"/>
              <a:t>Music</a:t>
            </a:r>
          </a:p>
          <a:p>
            <a:r>
              <a:rPr lang="en-US" sz="1600"/>
              <a:t>Radio-television</a:t>
            </a:r>
          </a:p>
          <a:p>
            <a:r>
              <a:rPr lang="en-US" sz="1600"/>
              <a:t>Videogames</a:t>
            </a:r>
          </a:p>
          <a:p>
            <a:endParaRPr lang="en-US" sz="1600"/>
          </a:p>
          <a:p>
            <a:pPr marL="0" indent="0">
              <a:buNone/>
            </a:pPr>
            <a:r>
              <a:rPr lang="en-US" sz="1600"/>
              <a:t>‘Experience economy’ industrial sectors based on the ‘first wave’ of cultural technical innovation (except videogames)</a:t>
            </a:r>
          </a:p>
          <a:p>
            <a:pPr marL="0" indent="0">
              <a:buNone/>
            </a:pPr>
            <a:r>
              <a:rPr lang="en-US" sz="1600"/>
              <a:t>More elitarian in Europe, more mass-market in the US and Asia</a:t>
            </a:r>
          </a:p>
          <a:p>
            <a:pPr marL="0" indent="0">
              <a:buNone/>
            </a:pPr>
            <a:r>
              <a:rPr lang="en-US" sz="1600"/>
              <a:t>The cornerstone of industrial cultural production</a:t>
            </a:r>
          </a:p>
        </p:txBody>
      </p:sp>
    </p:spTree>
    <p:extLst>
      <p:ext uri="{BB962C8B-B14F-4D97-AF65-F5344CB8AC3E}">
        <p14:creationId xmlns:p14="http://schemas.microsoft.com/office/powerpoint/2010/main" val="226741755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817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magin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7547" y="321733"/>
            <a:ext cx="7058306" cy="4107392"/>
          </a:xfrm>
          <a:prstGeom prst="rect">
            <a:avLst/>
          </a:prstGeom>
        </p:spPr>
      </p:pic>
      <p:sp>
        <p:nvSpPr>
          <p:cNvPr id="2" name="Title 1"/>
          <p:cNvSpPr>
            <a:spLocks noGrp="1"/>
          </p:cNvSpPr>
          <p:nvPr>
            <p:ph type="title"/>
          </p:nvPr>
        </p:nvSpPr>
        <p:spPr>
          <a:xfrm>
            <a:off x="524256" y="4767072"/>
            <a:ext cx="6594189" cy="1625210"/>
          </a:xfrm>
        </p:spPr>
        <p:txBody>
          <a:bodyPr>
            <a:normAutofit/>
          </a:bodyPr>
          <a:lstStyle/>
          <a:p>
            <a:pPr algn="r"/>
            <a:r>
              <a:rPr lang="en-US" sz="3700">
                <a:solidFill>
                  <a:srgbClr val="FFFFFF"/>
                </a:solidFill>
              </a:rPr>
              <a:t>Mapping cultural and creative sectors Creative industries (2.0)</a:t>
            </a:r>
          </a:p>
        </p:txBody>
      </p:sp>
      <p:sp>
        <p:nvSpPr>
          <p:cNvPr id="3" name="Content Placeholder 2"/>
          <p:cNvSpPr>
            <a:spLocks noGrp="1"/>
          </p:cNvSpPr>
          <p:nvPr>
            <p:ph idx="1"/>
          </p:nvPr>
        </p:nvSpPr>
        <p:spPr>
          <a:xfrm>
            <a:off x="8029319" y="917725"/>
            <a:ext cx="3424739" cy="4852362"/>
          </a:xfrm>
        </p:spPr>
        <p:txBody>
          <a:bodyPr anchor="ctr">
            <a:normAutofit/>
          </a:bodyPr>
          <a:lstStyle/>
          <a:p>
            <a:r>
              <a:rPr lang="en-US" sz="1900">
                <a:solidFill>
                  <a:srgbClr val="FFFFFF"/>
                </a:solidFill>
              </a:rPr>
              <a:t>Design</a:t>
            </a:r>
          </a:p>
          <a:p>
            <a:r>
              <a:rPr lang="en-US" sz="1900">
                <a:solidFill>
                  <a:srgbClr val="FFFFFF"/>
                </a:solidFill>
              </a:rPr>
              <a:t>Fashion</a:t>
            </a:r>
          </a:p>
          <a:p>
            <a:r>
              <a:rPr lang="en-US" sz="1900">
                <a:solidFill>
                  <a:srgbClr val="FFFFFF"/>
                </a:solidFill>
              </a:rPr>
              <a:t>Industry of taste</a:t>
            </a:r>
          </a:p>
          <a:p>
            <a:r>
              <a:rPr lang="en-US" sz="1900">
                <a:solidFill>
                  <a:srgbClr val="FFFFFF"/>
                </a:solidFill>
              </a:rPr>
              <a:t>Communication &amp; advertising</a:t>
            </a:r>
          </a:p>
          <a:p>
            <a:r>
              <a:rPr lang="en-US" sz="1900">
                <a:solidFill>
                  <a:srgbClr val="FFFFFF"/>
                </a:solidFill>
              </a:rPr>
              <a:t>Architectural design</a:t>
            </a:r>
          </a:p>
          <a:p>
            <a:r>
              <a:rPr lang="en-US" sz="1900">
                <a:solidFill>
                  <a:srgbClr val="FFFFFF"/>
                </a:solidFill>
              </a:rPr>
              <a:t>Serious gaming</a:t>
            </a:r>
          </a:p>
          <a:p>
            <a:endParaRPr lang="en-US" sz="1900">
              <a:solidFill>
                <a:srgbClr val="FFFFFF"/>
              </a:solidFill>
            </a:endParaRPr>
          </a:p>
          <a:p>
            <a:pPr marL="0" indent="0">
              <a:buNone/>
            </a:pPr>
            <a:r>
              <a:rPr lang="en-US" sz="1900">
                <a:solidFill>
                  <a:srgbClr val="FFFFFF"/>
                </a:solidFill>
              </a:rPr>
              <a:t>At the crossroads between cultural and functional content</a:t>
            </a:r>
          </a:p>
          <a:p>
            <a:pPr marL="0" indent="0">
              <a:buNone/>
            </a:pPr>
            <a:r>
              <a:rPr lang="en-US" sz="1900">
                <a:solidFill>
                  <a:srgbClr val="FFFFFF"/>
                </a:solidFill>
              </a:rPr>
              <a:t>Strong segmentation, from luxury high end to mass market</a:t>
            </a:r>
          </a:p>
          <a:p>
            <a:pPr marL="0" indent="0">
              <a:buNone/>
            </a:pPr>
            <a:r>
              <a:rPr lang="en-US" sz="1900">
                <a:solidFill>
                  <a:srgbClr val="FFFFFF"/>
                </a:solidFill>
              </a:rPr>
              <a:t>The most dynamic component of the industrial spectrum</a:t>
            </a:r>
          </a:p>
        </p:txBody>
      </p:sp>
    </p:spTree>
    <p:extLst>
      <p:ext uri="{BB962C8B-B14F-4D97-AF65-F5344CB8AC3E}">
        <p14:creationId xmlns:p14="http://schemas.microsoft.com/office/powerpoint/2010/main" val="1757387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634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magin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7547" y="321733"/>
            <a:ext cx="7058306" cy="4107392"/>
          </a:xfrm>
          <a:prstGeom prst="rect">
            <a:avLst/>
          </a:prstGeom>
        </p:spPr>
      </p:pic>
      <p:sp>
        <p:nvSpPr>
          <p:cNvPr id="2" name="Title 1"/>
          <p:cNvSpPr>
            <a:spLocks noGrp="1"/>
          </p:cNvSpPr>
          <p:nvPr>
            <p:ph type="title"/>
          </p:nvPr>
        </p:nvSpPr>
        <p:spPr>
          <a:xfrm>
            <a:off x="524256" y="4767072"/>
            <a:ext cx="6594189" cy="1625210"/>
          </a:xfrm>
        </p:spPr>
        <p:txBody>
          <a:bodyPr>
            <a:normAutofit/>
          </a:bodyPr>
          <a:lstStyle/>
          <a:p>
            <a:pPr algn="r"/>
            <a:r>
              <a:rPr lang="en-US" sz="4100" dirty="0">
                <a:solidFill>
                  <a:srgbClr val="FFFFFF"/>
                </a:solidFill>
              </a:rPr>
              <a:t>Mapping cultural and creative sectors: Open platforms (3.0)</a:t>
            </a:r>
          </a:p>
        </p:txBody>
      </p:sp>
      <p:sp>
        <p:nvSpPr>
          <p:cNvPr id="3" name="Content Placeholder 2"/>
          <p:cNvSpPr>
            <a:spLocks noGrp="1"/>
          </p:cNvSpPr>
          <p:nvPr>
            <p:ph idx="1"/>
          </p:nvPr>
        </p:nvSpPr>
        <p:spPr>
          <a:xfrm>
            <a:off x="8029319" y="917725"/>
            <a:ext cx="3424739" cy="4852362"/>
          </a:xfrm>
        </p:spPr>
        <p:txBody>
          <a:bodyPr anchor="ctr">
            <a:normAutofit/>
          </a:bodyPr>
          <a:lstStyle/>
          <a:p>
            <a:r>
              <a:rPr lang="en-US" sz="1300">
                <a:solidFill>
                  <a:srgbClr val="FFFFFF"/>
                </a:solidFill>
              </a:rPr>
              <a:t>Collaborative ecologies (Wikipedia)</a:t>
            </a:r>
          </a:p>
          <a:p>
            <a:r>
              <a:rPr lang="en-US" sz="1300">
                <a:solidFill>
                  <a:srgbClr val="FFFFFF"/>
                </a:solidFill>
              </a:rPr>
              <a:t>Blogs and ground publishing</a:t>
            </a:r>
          </a:p>
          <a:p>
            <a:r>
              <a:rPr lang="en-US" sz="1300">
                <a:solidFill>
                  <a:srgbClr val="FFFFFF"/>
                </a:solidFill>
              </a:rPr>
              <a:t>Content communities (YouTube, Instagram)</a:t>
            </a:r>
          </a:p>
          <a:p>
            <a:r>
              <a:rPr lang="en-US" sz="1300">
                <a:solidFill>
                  <a:srgbClr val="FFFFFF"/>
                </a:solidFill>
              </a:rPr>
              <a:t>Social networks (Facebook, Twitter)</a:t>
            </a:r>
          </a:p>
          <a:p>
            <a:r>
              <a:rPr lang="en-US" sz="1300">
                <a:solidFill>
                  <a:srgbClr val="FFFFFF"/>
                </a:solidFill>
              </a:rPr>
              <a:t>Filter communities (Reddit, Imgur)</a:t>
            </a:r>
          </a:p>
          <a:p>
            <a:r>
              <a:rPr lang="en-US" sz="1300">
                <a:solidFill>
                  <a:srgbClr val="FFFFFF"/>
                </a:solidFill>
              </a:rPr>
              <a:t>Personal broadcasting (Snapchat, Whatsapp)</a:t>
            </a:r>
          </a:p>
          <a:p>
            <a:r>
              <a:rPr lang="en-US" sz="1300">
                <a:solidFill>
                  <a:srgbClr val="FFFFFF"/>
                </a:solidFill>
              </a:rPr>
              <a:t>Virtual social worlds (Second Life)</a:t>
            </a:r>
          </a:p>
          <a:p>
            <a:r>
              <a:rPr lang="en-US" sz="1300">
                <a:solidFill>
                  <a:srgbClr val="FFFFFF"/>
                </a:solidFill>
              </a:rPr>
              <a:t>Game worlds (World of Warcraft)</a:t>
            </a:r>
          </a:p>
          <a:p>
            <a:endParaRPr lang="en-US" sz="1300">
              <a:solidFill>
                <a:srgbClr val="FFFFFF"/>
              </a:solidFill>
            </a:endParaRPr>
          </a:p>
          <a:p>
            <a:pPr marL="0" indent="0">
              <a:buNone/>
            </a:pPr>
            <a:r>
              <a:rPr lang="en-US" sz="1300">
                <a:solidFill>
                  <a:srgbClr val="FFFFFF"/>
                </a:solidFill>
              </a:rPr>
              <a:t>Mostly user content-driven, but very effective for traditional cultural and creative players </a:t>
            </a:r>
          </a:p>
          <a:p>
            <a:pPr marL="0" indent="0">
              <a:buNone/>
            </a:pPr>
            <a:r>
              <a:rPr lang="en-US" sz="1300">
                <a:solidFill>
                  <a:srgbClr val="FFFFFF"/>
                </a:solidFill>
              </a:rPr>
              <a:t>Complex mix of market and non-market element, profitable data ecologies</a:t>
            </a:r>
          </a:p>
          <a:p>
            <a:pPr marL="0" indent="0">
              <a:buNone/>
            </a:pPr>
            <a:r>
              <a:rPr lang="en-US" sz="1300">
                <a:solidFill>
                  <a:srgbClr val="FFFFFF"/>
                </a:solidFill>
              </a:rPr>
              <a:t>A mutable space in perpetual evolution and difficult to chart, which increasingly interacts with traditional sectors</a:t>
            </a:r>
          </a:p>
        </p:txBody>
      </p:sp>
    </p:spTree>
    <p:extLst>
      <p:ext uri="{BB962C8B-B14F-4D97-AF65-F5344CB8AC3E}">
        <p14:creationId xmlns:p14="http://schemas.microsoft.com/office/powerpoint/2010/main" val="677978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435" name="Picture 2" descr="C:\Users\pierluigi\Desktop\ur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4394" y="640080"/>
            <a:ext cx="6180141" cy="5577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 name="Titolo 1"/>
          <p:cNvSpPr>
            <a:spLocks noGrp="1"/>
          </p:cNvSpPr>
          <p:nvPr>
            <p:ph type="title"/>
          </p:nvPr>
        </p:nvSpPr>
        <p:spPr>
          <a:xfrm>
            <a:off x="8471424" y="1110882"/>
            <a:ext cx="3053039" cy="1060817"/>
          </a:xfrm>
        </p:spPr>
        <p:txBody>
          <a:bodyPr anchor="b">
            <a:normAutofit/>
          </a:bodyPr>
          <a:lstStyle/>
          <a:p>
            <a:r>
              <a:rPr lang="en-US" altLang="x-none" sz="2800" b="1"/>
              <a:t>The 0-1 transition</a:t>
            </a:r>
          </a:p>
        </p:txBody>
      </p:sp>
      <p:sp>
        <p:nvSpPr>
          <p:cNvPr id="3" name="Segnaposto contenuto 2"/>
          <p:cNvSpPr>
            <a:spLocks noGrp="1"/>
          </p:cNvSpPr>
          <p:nvPr>
            <p:ph idx="1"/>
          </p:nvPr>
        </p:nvSpPr>
        <p:spPr>
          <a:xfrm>
            <a:off x="8471423" y="2286000"/>
            <a:ext cx="3053039" cy="3931920"/>
          </a:xfrm>
        </p:spPr>
        <p:txBody>
          <a:bodyPr>
            <a:normAutofit/>
          </a:bodyPr>
          <a:lstStyle/>
          <a:p>
            <a:pPr>
              <a:buFont typeface="Arial" panose="020B0604020202020204" pitchFamily="34" charset="0"/>
              <a:buChar char="•"/>
              <a:defRPr/>
            </a:pPr>
            <a:r>
              <a:rPr lang="en-US" sz="1200"/>
              <a:t>The artist as an independent figure is increasingly recognized although craftmanship and artistry are still blended</a:t>
            </a:r>
          </a:p>
          <a:p>
            <a:pPr>
              <a:buFont typeface="Arial" panose="020B0604020202020204" pitchFamily="34" charset="0"/>
              <a:buChar char="•"/>
              <a:defRPr/>
            </a:pPr>
            <a:r>
              <a:rPr lang="en-US" sz="1200"/>
              <a:t>The notion of authorship marks a discontinuity with grassroots culture and circumscribes the making of culture as a creative act with its own rules</a:t>
            </a:r>
          </a:p>
          <a:p>
            <a:pPr>
              <a:buFont typeface="Arial" panose="020B0604020202020204" pitchFamily="34" charset="0"/>
              <a:buChar char="•"/>
              <a:defRPr/>
            </a:pPr>
            <a:r>
              <a:rPr lang="en-US" sz="1200"/>
              <a:t>Culture can be commissioned as an individual act of will</a:t>
            </a:r>
          </a:p>
          <a:p>
            <a:pPr>
              <a:buFont typeface="Arial" panose="020B0604020202020204" pitchFamily="34" charset="0"/>
              <a:buChar char="•"/>
              <a:defRPr/>
            </a:pPr>
            <a:r>
              <a:rPr lang="en-US" sz="1200"/>
              <a:t>Culture relates to personal cultivation and not only to religious or civic rites</a:t>
            </a:r>
          </a:p>
          <a:p>
            <a:pPr>
              <a:buFont typeface="Arial" panose="020B0604020202020204" pitchFamily="34" charset="0"/>
              <a:buChar char="•"/>
              <a:defRPr/>
            </a:pPr>
            <a:r>
              <a:rPr lang="en-US" sz="1200"/>
              <a:t>Culture associates with an idea of ‘good life’ and with disposable luxury</a:t>
            </a:r>
          </a:p>
          <a:p>
            <a:pPr marL="0" indent="0">
              <a:buNone/>
              <a:defRPr/>
            </a:pPr>
            <a:endParaRPr lang="en-US" sz="1200"/>
          </a:p>
        </p:txBody>
      </p:sp>
    </p:spTree>
    <p:extLst>
      <p:ext uri="{BB962C8B-B14F-4D97-AF65-F5344CB8AC3E}">
        <p14:creationId xmlns:p14="http://schemas.microsoft.com/office/powerpoint/2010/main" val="211919553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7411" name="Picture 2" descr="C:\Users\pierluigi\Desktop\image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4275" y="1030541"/>
            <a:ext cx="6900380" cy="47969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9" name="Titolo 1"/>
          <p:cNvSpPr>
            <a:spLocks noGrp="1"/>
          </p:cNvSpPr>
          <p:nvPr>
            <p:ph type="title"/>
          </p:nvPr>
        </p:nvSpPr>
        <p:spPr>
          <a:xfrm>
            <a:off x="8471424" y="1110882"/>
            <a:ext cx="3053039" cy="1060817"/>
          </a:xfrm>
        </p:spPr>
        <p:txBody>
          <a:bodyPr anchor="b">
            <a:normAutofit/>
          </a:bodyPr>
          <a:lstStyle/>
          <a:p>
            <a:r>
              <a:rPr lang="en-US" altLang="x-none" sz="2800" b="1"/>
              <a:t>Culture 0.3: proto-patronage</a:t>
            </a:r>
          </a:p>
        </p:txBody>
      </p:sp>
      <p:sp>
        <p:nvSpPr>
          <p:cNvPr id="17410" name="Segnaposto contenuto 2"/>
          <p:cNvSpPr>
            <a:spLocks noGrp="1"/>
          </p:cNvSpPr>
          <p:nvPr>
            <p:ph idx="1"/>
          </p:nvPr>
        </p:nvSpPr>
        <p:spPr>
          <a:xfrm>
            <a:off x="8471423" y="2286000"/>
            <a:ext cx="3053039" cy="3931920"/>
          </a:xfrm>
        </p:spPr>
        <p:txBody>
          <a:bodyPr>
            <a:normAutofit/>
          </a:bodyPr>
          <a:lstStyle/>
          <a:p>
            <a:r>
              <a:rPr lang="en-US" altLang="x-none" sz="1500"/>
              <a:t>In Greek city-states, culture becomes an element of social debate and even critique</a:t>
            </a:r>
          </a:p>
          <a:p>
            <a:r>
              <a:rPr lang="en-US" altLang="x-none" sz="1500"/>
              <a:t>Commissioning is supported by forced taxation of the richest citizens</a:t>
            </a:r>
          </a:p>
          <a:p>
            <a:r>
              <a:rPr lang="en-US" altLang="x-none" sz="1500"/>
              <a:t>The social role of the creators becomes more recognized and their names transmitted</a:t>
            </a:r>
          </a:p>
          <a:p>
            <a:r>
              <a:rPr lang="en-US" altLang="x-none" sz="1500"/>
              <a:t>The notion of ‘audience’ as people intentionally participating to a cultural event takes shape </a:t>
            </a:r>
          </a:p>
        </p:txBody>
      </p:sp>
    </p:spTree>
    <p:extLst>
      <p:ext uri="{BB962C8B-B14F-4D97-AF65-F5344CB8AC3E}">
        <p14:creationId xmlns:p14="http://schemas.microsoft.com/office/powerpoint/2010/main" val="85628537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273</TotalTime>
  <Words>1679</Words>
  <Application>Microsoft Office PowerPoint</Application>
  <PresentationFormat>Brugerdefineret</PresentationFormat>
  <Paragraphs>219</Paragraphs>
  <Slides>33</Slides>
  <Notes>0</Notes>
  <HiddenSlides>0</HiddenSlides>
  <MMClips>0</MMClips>
  <ScaleCrop>false</ScaleCrop>
  <HeadingPairs>
    <vt:vector size="6" baseType="variant">
      <vt:variant>
        <vt:lpstr>Tema</vt:lpstr>
      </vt:variant>
      <vt:variant>
        <vt:i4>1</vt:i4>
      </vt:variant>
      <vt:variant>
        <vt:lpstr>Integrerede OLE-servere</vt:lpstr>
      </vt:variant>
      <vt:variant>
        <vt:i4>1</vt:i4>
      </vt:variant>
      <vt:variant>
        <vt:lpstr>Diastitler</vt:lpstr>
      </vt:variant>
      <vt:variant>
        <vt:i4>33</vt:i4>
      </vt:variant>
    </vt:vector>
  </HeadingPairs>
  <TitlesOfParts>
    <vt:vector size="35" baseType="lpstr">
      <vt:lpstr>Tema di Office</vt:lpstr>
      <vt:lpstr>Grafico</vt:lpstr>
      <vt:lpstr>Museums as a community resource: Citizens empowerment, social inclusion, and wellbeing</vt:lpstr>
      <vt:lpstr>The Culture 3.0 paradigm</vt:lpstr>
      <vt:lpstr>Three different regimes of cultural value creation</vt:lpstr>
      <vt:lpstr>Mapping cultural and creative sectors The non industrial core (1.0)</vt:lpstr>
      <vt:lpstr>Mapping cultural and creative sectors Cultural industries (2.0)</vt:lpstr>
      <vt:lpstr>Mapping cultural and creative sectors Creative industries (2.0)</vt:lpstr>
      <vt:lpstr>Mapping cultural and creative sectors: Open platforms (3.0)</vt:lpstr>
      <vt:lpstr>The 0-1 transition</vt:lpstr>
      <vt:lpstr>Culture 0.3: proto-patronage</vt:lpstr>
      <vt:lpstr>Culture 1.0: patronage</vt:lpstr>
      <vt:lpstr>Museums 1.0:  temples of knowledge</vt:lpstr>
      <vt:lpstr>The 1.0-2.0 transition</vt:lpstr>
      <vt:lpstr>Culture 2.0: cultural and creative industries</vt:lpstr>
      <vt:lpstr>Museums 2.0: entertainment machines</vt:lpstr>
      <vt:lpstr>The 2.0-3.0 transition</vt:lpstr>
      <vt:lpstr>Culture 3.0: content communities</vt:lpstr>
      <vt:lpstr>Museums 3.0: participative platforms</vt:lpstr>
      <vt:lpstr>The culturalization of the economy</vt:lpstr>
      <vt:lpstr>The evolution of participation</vt:lpstr>
      <vt:lpstr>Shifting emphasis</vt:lpstr>
      <vt:lpstr>A transition under way</vt:lpstr>
      <vt:lpstr>The museum spectrum: Combinations of value creation channels</vt:lpstr>
      <vt:lpstr>Eight types of museums</vt:lpstr>
      <vt:lpstr>Museums as places of well-being</vt:lpstr>
      <vt:lpstr>An 8-tiers approach  to the indirect effects  of cultural participation</vt:lpstr>
      <vt:lpstr>Culture-innovation clusters</vt:lpstr>
      <vt:lpstr>Hierarchy of factors affecting psychological well-being</vt:lpstr>
      <vt:lpstr>Hierarchy of factors affecting psychological well-being</vt:lpstr>
      <vt:lpstr>PowerPoint-præsentation</vt:lpstr>
      <vt:lpstr>PowerPoint-præsentation</vt:lpstr>
      <vt:lpstr>PowerPoint-præsentation</vt:lpstr>
      <vt:lpstr>More than you know (or imagine)</vt:lpstr>
      <vt:lpstr>Implications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museums create value?</dc:title>
  <dc:creator>Pier Luigi Sacco</dc:creator>
  <cp:lastModifiedBy>Lucas Alexander Kock</cp:lastModifiedBy>
  <cp:revision>36</cp:revision>
  <dcterms:created xsi:type="dcterms:W3CDTF">2016-11-10T22:52:00Z</dcterms:created>
  <dcterms:modified xsi:type="dcterms:W3CDTF">2018-11-22T13:25:49Z</dcterms:modified>
</cp:coreProperties>
</file>